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0" r:id="rId6"/>
    <p:sldId id="259" r:id="rId7"/>
    <p:sldId id="266" r:id="rId8"/>
    <p:sldId id="264" r:id="rId9"/>
    <p:sldId id="265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7648BF-2C45-C9C1-872D-CC66DBA5DF8A}" v="13" dt="2024-11-07T21:18:45.510"/>
    <p1510:client id="{279EC5B3-5C34-DF67-2EA4-85FCFBB58E89}" v="288" dt="2024-11-07T23:20:10.894"/>
    <p1510:client id="{422B699E-5179-45D2-56BD-5B3E35EA8CB0}" v="179" dt="2024-11-07T23:13:09.687"/>
    <p1510:client id="{ABFC9292-B888-B36A-BED3-401121294E25}" v="17" dt="2024-11-07T22:38:54.338"/>
    <p1510:client id="{BF957384-08F5-49FD-9FDB-0FEAF9857A0F}" v="1621" dt="2024-11-07T22:57:36.635"/>
    <p1510:client id="{C4F0DBE5-7EFB-9385-54E0-7264753FA5C0}" v="930" dt="2024-11-07T22:54:44.446"/>
    <p1510:client id="{CBDD1413-0817-40E0-1796-CB3B42D9EA95}" v="6" dt="2024-11-07T21:19:15.230"/>
    <p1510:client id="{E6A94B80-56ED-474B-5562-7139C9F6A07F}" v="492" dt="2024-11-07T22:20:47.807"/>
    <p1510:client id="{EDFB6B73-B434-49BF-BA9C-1B2EB97A3C0C}" v="23" dt="2024-11-07T22:07:06.1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84DAB-C03D-8A4A-9FEE-20ABCA019A58}" type="datetimeFigureOut">
              <a:rPr lang="es-MX" smtClean="0"/>
              <a:t>07/11/2024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4B92F-539F-3449-BC3C-A2E4555C353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01738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4B92F-539F-3449-BC3C-A2E4555C353C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5890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A72E4B-BA9F-74C8-3820-559EEAF2F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1639666"/>
            <a:ext cx="8361229" cy="2098226"/>
          </a:xfrm>
        </p:spPr>
        <p:txBody>
          <a:bodyPr/>
          <a:lstStyle/>
          <a:p>
            <a:r>
              <a:rPr lang="es-MX" sz="6600"/>
              <a:t>Open Data and Knowledge Graphs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6BB635-2953-C539-78EF-EDE233E40D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991" y="4169221"/>
            <a:ext cx="3119645" cy="1086237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b="0" i="0" u="none" strike="noStrike">
                <a:solidFill>
                  <a:srgbClr val="1F2328"/>
                </a:solidFill>
                <a:effectLst/>
                <a:latin typeface="-apple-system"/>
              </a:rPr>
              <a:t>Carlos de la Cruz Ayala Vargas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u="none" strike="noStrike">
                <a:solidFill>
                  <a:srgbClr val="1F2328"/>
                </a:solidFill>
                <a:effectLst/>
                <a:latin typeface="-apple-system"/>
              </a:rPr>
              <a:t>Elías Herrero Lázaro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u="none" strike="noStrike">
                <a:solidFill>
                  <a:srgbClr val="1F2328"/>
                </a:solidFill>
                <a:effectLst/>
                <a:latin typeface="-apple-system"/>
              </a:rPr>
              <a:t>Rafael Orihuela Brindis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u="none" strike="noStrike">
                <a:solidFill>
                  <a:srgbClr val="1F2328"/>
                </a:solidFill>
                <a:effectLst/>
                <a:latin typeface="-apple-system"/>
              </a:rPr>
              <a:t>Pedro Pedregal </a:t>
            </a:r>
            <a:r>
              <a:rPr lang="es-MX">
                <a:solidFill>
                  <a:srgbClr val="1F2328"/>
                </a:solidFill>
                <a:latin typeface="-apple-system"/>
              </a:rPr>
              <a:t>Pérez</a:t>
            </a:r>
            <a:endParaRPr lang="es-MX" b="0" i="0" u="none" strike="noStrike">
              <a:solidFill>
                <a:srgbClr val="1F2328"/>
              </a:solidFill>
              <a:effectLst/>
              <a:latin typeface="-apple-system"/>
            </a:endParaRPr>
          </a:p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1707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754953-1355-9CA0-577B-C243E772C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516" y="685800"/>
            <a:ext cx="10383570" cy="1485900"/>
          </a:xfrm>
        </p:spPr>
        <p:txBody>
          <a:bodyPr>
            <a:normAutofit/>
          </a:bodyPr>
          <a:lstStyle/>
          <a:p>
            <a:r>
              <a:rPr lang="es-ES" err="1"/>
              <a:t>Linked</a:t>
            </a:r>
            <a:r>
              <a:rPr lang="es-ES"/>
              <a:t> Data Publishing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C0FD7D7-9AD4-C382-F0B5-DE43F0EB0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61" y="2362276"/>
            <a:ext cx="6517065" cy="2574241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4F178D-CF2A-2FE7-9756-5B0DC22AA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1431637"/>
            <a:ext cx="3656419" cy="44357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sz="1800"/>
              <a:t>We used </a:t>
            </a:r>
            <a:r>
              <a:rPr lang="en-US" sz="1800" b="1" err="1"/>
              <a:t>GraphDB</a:t>
            </a:r>
            <a:r>
              <a:rPr lang="en-US" sz="1800"/>
              <a:t> to create a virtual server, where we published our final ontology. </a:t>
            </a:r>
          </a:p>
          <a:p>
            <a:pPr marL="383540" indent="-383540"/>
            <a:r>
              <a:rPr lang="en-US" sz="1800"/>
              <a:t>This allowed us to accomplish three main goals: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1800" i="0"/>
              <a:t>Upload and store our final ontology.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1800" i="0"/>
              <a:t>Consult, using a SPARQL query, the information uploaded.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1800" i="0"/>
              <a:t>Published the final ontology and create an endpoint </a:t>
            </a:r>
            <a:r>
              <a:rPr lang="en-US" sz="1800" i="0">
                <a:ea typeface="+mn-lt"/>
                <a:cs typeface="+mn-lt"/>
              </a:rPr>
              <a:t>SPARQL </a:t>
            </a:r>
            <a:r>
              <a:rPr lang="en-US" sz="1800" i="0"/>
              <a:t>for anyone who wants to access to the server.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endParaRPr lang="en-US" sz="1800" i="0"/>
          </a:p>
          <a:p>
            <a:pPr lvl="1" indent="-383540">
              <a:buFont typeface="Courier New" panose="020B0503020102020204" pitchFamily="34" charset="0"/>
              <a:buChar char="o"/>
            </a:pPr>
            <a:endParaRPr lang="en-US" sz="1800" i="0"/>
          </a:p>
        </p:txBody>
      </p:sp>
    </p:spTree>
    <p:extLst>
      <p:ext uri="{BB962C8B-B14F-4D97-AF65-F5344CB8AC3E}">
        <p14:creationId xmlns:p14="http://schemas.microsoft.com/office/powerpoint/2010/main" val="17817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8C110B4-D26A-44C6-8576-236CA24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A8D992-8FCF-9836-7E0B-6818B3181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50" y="4531058"/>
            <a:ext cx="4913384" cy="1683474"/>
          </a:xfrm>
        </p:spPr>
        <p:txBody>
          <a:bodyPr>
            <a:normAutofit/>
          </a:bodyPr>
          <a:lstStyle/>
          <a:p>
            <a:r>
              <a:rPr lang="es-ES"/>
              <a:t>App</a:t>
            </a:r>
          </a:p>
        </p:txBody>
      </p:sp>
      <p:pic>
        <p:nvPicPr>
          <p:cNvPr id="4" name="Imagen 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F7CDD1C7-0A22-70FC-90FC-B64AC3BC0E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05" t="826" r="2838" b="-207"/>
          <a:stretch/>
        </p:blipFill>
        <p:spPr>
          <a:xfrm>
            <a:off x="1" y="30798"/>
            <a:ext cx="6078070" cy="3709596"/>
          </a:xfrm>
          <a:prstGeom prst="rect">
            <a:avLst/>
          </a:prstGeom>
        </p:spPr>
      </p:pic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AE8893B2-9850-40BA-93A9-D9A5078B49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47" r="4281"/>
          <a:stretch/>
        </p:blipFill>
        <p:spPr>
          <a:xfrm>
            <a:off x="6138672" y="10"/>
            <a:ext cx="6050280" cy="3732653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BFD4DBB-3229-4DF6-A68A-CD91F8325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030294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D5B944-9EBC-6294-9AD2-1993DFF6C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8962" y="4554149"/>
            <a:ext cx="7643837" cy="166038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83540" indent="-383540"/>
            <a:r>
              <a:rPr lang="en-US"/>
              <a:t>We connected our app code with the URL endpoint to remotely access to the data base, through </a:t>
            </a:r>
            <a:r>
              <a:rPr lang="en-US" b="1">
                <a:ea typeface="+mn-lt"/>
                <a:cs typeface="+mn-lt"/>
              </a:rPr>
              <a:t>SPARQLWrapper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383540" indent="-383540"/>
            <a:r>
              <a:rPr lang="en-US"/>
              <a:t>Using the python's library </a:t>
            </a:r>
            <a:r>
              <a:rPr lang="en-US" b="1"/>
              <a:t>Streamlit</a:t>
            </a:r>
            <a:r>
              <a:rPr lang="en-US"/>
              <a:t> we created an interactive web application which allows the user to search specific information about Madrid's air quality.</a:t>
            </a:r>
            <a:endParaRPr lang="en-US">
              <a:latin typeface="Franklin Gothic Book"/>
            </a:endParaRPr>
          </a:p>
          <a:p>
            <a:pPr marL="383540" indent="-383540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92979E5-1F93-4CE3-975E-3CAEC618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2765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E45B3E-7D2C-E683-00D5-5485A8CD0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Objetive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984214-FFB7-60F5-0158-498294CC4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/>
              <a:t>We aim to show the measurements of air quality within a spatial context, using a Madrid City map and taking advantage of the information.</a:t>
            </a:r>
          </a:p>
          <a:p>
            <a:pPr lvl="1"/>
            <a:r>
              <a:rPr lang="es-MX" i="0"/>
              <a:t>A user should be able to:</a:t>
            </a:r>
          </a:p>
          <a:p>
            <a:pPr lvl="2"/>
            <a:r>
              <a:rPr lang="es-MX"/>
              <a:t>Select to see data from all stations or from only one.</a:t>
            </a:r>
          </a:p>
          <a:p>
            <a:pPr lvl="2"/>
            <a:r>
              <a:rPr lang="es-MX"/>
              <a:t>Select whether data should belong to a specific day (showing that day's value) or to a time window (showing the average value for that period).</a:t>
            </a:r>
          </a:p>
          <a:p>
            <a:pPr lvl="2"/>
            <a:r>
              <a:rPr lang="es-MX"/>
              <a:t>Select to see data pertaining to a specific parameter; only one parameter at a time.</a:t>
            </a:r>
          </a:p>
          <a:p>
            <a:pPr lvl="2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76270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9B6C00-1F6F-C5BC-3101-73C7456E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Data set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329035-4BBB-3036-E53B-8392D3B62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s-MX" err="1"/>
              <a:t>The</a:t>
            </a:r>
            <a:r>
              <a:rPr lang="es-MX"/>
              <a:t> Data Set </a:t>
            </a:r>
            <a:r>
              <a:rPr lang="es-MX" err="1"/>
              <a:t>was</a:t>
            </a:r>
            <a:r>
              <a:rPr lang="es-MX"/>
              <a:t> </a:t>
            </a:r>
            <a:r>
              <a:rPr lang="es-MX" err="1"/>
              <a:t>obtained</a:t>
            </a:r>
            <a:r>
              <a:rPr lang="es-MX"/>
              <a:t> </a:t>
            </a:r>
            <a:r>
              <a:rPr lang="es-MX" err="1"/>
              <a:t>from</a:t>
            </a:r>
            <a:r>
              <a:rPr lang="es-MX"/>
              <a:t> </a:t>
            </a:r>
            <a:r>
              <a:rPr lang="es-MX" err="1"/>
              <a:t>the</a:t>
            </a:r>
            <a:r>
              <a:rPr lang="es-MX"/>
              <a:t> </a:t>
            </a:r>
            <a:r>
              <a:rPr lang="es-MX" err="1"/>
              <a:t>Madrid’s</a:t>
            </a:r>
            <a:r>
              <a:rPr lang="es-MX"/>
              <a:t> City Hall web page.</a:t>
            </a:r>
            <a:endParaRPr lang="es-ES"/>
          </a:p>
          <a:p>
            <a:pPr marL="383540" indent="-383540"/>
            <a:r>
              <a:rPr lang="es-MX" err="1">
                <a:ea typeface="+mn-lt"/>
                <a:cs typeface="+mn-lt"/>
              </a:rPr>
              <a:t>The</a:t>
            </a:r>
            <a:r>
              <a:rPr lang="es-MX">
                <a:ea typeface="+mn-lt"/>
                <a:cs typeface="+mn-lt"/>
              </a:rPr>
              <a:t> data can be </a:t>
            </a:r>
            <a:r>
              <a:rPr lang="es-MX" err="1">
                <a:ea typeface="+mn-lt"/>
                <a:cs typeface="+mn-lt"/>
              </a:rPr>
              <a:t>reused</a:t>
            </a:r>
            <a:r>
              <a:rPr lang="es-MX">
                <a:ea typeface="+mn-lt"/>
                <a:cs typeface="+mn-lt"/>
              </a:rPr>
              <a:t> </a:t>
            </a:r>
            <a:r>
              <a:rPr lang="es-MX" err="1">
                <a:ea typeface="+mn-lt"/>
                <a:cs typeface="+mn-lt"/>
              </a:rPr>
              <a:t>under</a:t>
            </a:r>
            <a:r>
              <a:rPr lang="es-MX">
                <a:ea typeface="+mn-lt"/>
                <a:cs typeface="+mn-lt"/>
              </a:rPr>
              <a:t> </a:t>
            </a:r>
            <a:r>
              <a:rPr lang="es-MX" err="1">
                <a:ea typeface="+mn-lt"/>
                <a:cs typeface="+mn-lt"/>
              </a:rPr>
              <a:t>certain</a:t>
            </a:r>
            <a:r>
              <a:rPr lang="es-MX">
                <a:ea typeface="+mn-lt"/>
                <a:cs typeface="+mn-lt"/>
              </a:rPr>
              <a:t> </a:t>
            </a:r>
            <a:r>
              <a:rPr lang="es-MX" err="1">
                <a:ea typeface="+mn-lt"/>
                <a:cs typeface="+mn-lt"/>
              </a:rPr>
              <a:t>guidelines</a:t>
            </a:r>
            <a:r>
              <a:rPr lang="es-MX">
                <a:ea typeface="+mn-lt"/>
                <a:cs typeface="+mn-lt"/>
              </a:rPr>
              <a:t> </a:t>
            </a:r>
            <a:r>
              <a:rPr lang="es-MX" err="1">
                <a:ea typeface="+mn-lt"/>
                <a:cs typeface="+mn-lt"/>
              </a:rPr>
              <a:t>that</a:t>
            </a:r>
            <a:r>
              <a:rPr lang="es-MX">
                <a:ea typeface="+mn-lt"/>
                <a:cs typeface="+mn-lt"/>
              </a:rPr>
              <a:t> </a:t>
            </a:r>
            <a:r>
              <a:rPr lang="es-MX" err="1">
                <a:ea typeface="+mn-lt"/>
                <a:cs typeface="+mn-lt"/>
              </a:rPr>
              <a:t>include</a:t>
            </a:r>
            <a:r>
              <a:rPr lang="es-MX">
                <a:ea typeface="+mn-lt"/>
                <a:cs typeface="+mn-lt"/>
              </a:rPr>
              <a:t> </a:t>
            </a:r>
            <a:r>
              <a:rPr lang="es-MX" err="1">
                <a:ea typeface="+mn-lt"/>
                <a:cs typeface="+mn-lt"/>
              </a:rPr>
              <a:t>citing</a:t>
            </a:r>
            <a:r>
              <a:rPr lang="es-MX">
                <a:ea typeface="+mn-lt"/>
                <a:cs typeface="+mn-lt"/>
              </a:rPr>
              <a:t> </a:t>
            </a:r>
            <a:r>
              <a:rPr lang="es-MX" err="1">
                <a:ea typeface="+mn-lt"/>
                <a:cs typeface="+mn-lt"/>
              </a:rPr>
              <a:t>the</a:t>
            </a:r>
            <a:r>
              <a:rPr lang="es-MX">
                <a:ea typeface="+mn-lt"/>
                <a:cs typeface="+mn-lt"/>
              </a:rPr>
              <a:t> </a:t>
            </a:r>
            <a:r>
              <a:rPr lang="es-MX" err="1">
                <a:ea typeface="+mn-lt"/>
                <a:cs typeface="+mn-lt"/>
              </a:rPr>
              <a:t>source</a:t>
            </a:r>
            <a:r>
              <a:rPr lang="es-MX">
                <a:ea typeface="+mn-lt"/>
                <a:cs typeface="+mn-lt"/>
              </a:rPr>
              <a:t>, </a:t>
            </a:r>
            <a:r>
              <a:rPr lang="es-MX" err="1">
                <a:ea typeface="+mn-lt"/>
                <a:cs typeface="+mn-lt"/>
              </a:rPr>
              <a:t>not</a:t>
            </a:r>
            <a:r>
              <a:rPr lang="es-MX">
                <a:ea typeface="+mn-lt"/>
                <a:cs typeface="+mn-lt"/>
              </a:rPr>
              <a:t> </a:t>
            </a:r>
            <a:r>
              <a:rPr lang="es-MX" err="1">
                <a:ea typeface="+mn-lt"/>
                <a:cs typeface="+mn-lt"/>
              </a:rPr>
              <a:t>distorting</a:t>
            </a:r>
            <a:r>
              <a:rPr lang="es-MX">
                <a:ea typeface="+mn-lt"/>
                <a:cs typeface="+mn-lt"/>
              </a:rPr>
              <a:t> </a:t>
            </a:r>
            <a:r>
              <a:rPr lang="es-MX" err="1">
                <a:ea typeface="+mn-lt"/>
                <a:cs typeface="+mn-lt"/>
              </a:rPr>
              <a:t>the</a:t>
            </a:r>
            <a:r>
              <a:rPr lang="es-MX">
                <a:ea typeface="+mn-lt"/>
                <a:cs typeface="+mn-lt"/>
              </a:rPr>
              <a:t> </a:t>
            </a:r>
            <a:r>
              <a:rPr lang="es-MX" err="1">
                <a:ea typeface="+mn-lt"/>
                <a:cs typeface="+mn-lt"/>
              </a:rPr>
              <a:t>information</a:t>
            </a:r>
            <a:r>
              <a:rPr lang="es-MX">
                <a:ea typeface="+mn-lt"/>
                <a:cs typeface="+mn-lt"/>
              </a:rPr>
              <a:t>, and </a:t>
            </a:r>
            <a:r>
              <a:rPr lang="es-MX" err="1">
                <a:ea typeface="+mn-lt"/>
                <a:cs typeface="+mn-lt"/>
              </a:rPr>
              <a:t>prohibiting</a:t>
            </a:r>
            <a:r>
              <a:rPr lang="es-MX">
                <a:ea typeface="+mn-lt"/>
                <a:cs typeface="+mn-lt"/>
              </a:rPr>
              <a:t> </a:t>
            </a:r>
            <a:r>
              <a:rPr lang="es-MX" err="1">
                <a:ea typeface="+mn-lt"/>
                <a:cs typeface="+mn-lt"/>
              </a:rPr>
              <a:t>the</a:t>
            </a:r>
            <a:r>
              <a:rPr lang="es-MX">
                <a:ea typeface="+mn-lt"/>
                <a:cs typeface="+mn-lt"/>
              </a:rPr>
              <a:t> </a:t>
            </a:r>
            <a:r>
              <a:rPr lang="es-MX" err="1">
                <a:ea typeface="+mn-lt"/>
                <a:cs typeface="+mn-lt"/>
              </a:rPr>
              <a:t>re-identification</a:t>
            </a:r>
            <a:r>
              <a:rPr lang="es-MX">
                <a:ea typeface="+mn-lt"/>
                <a:cs typeface="+mn-lt"/>
              </a:rPr>
              <a:t> </a:t>
            </a:r>
            <a:r>
              <a:rPr lang="es-MX" err="1">
                <a:ea typeface="+mn-lt"/>
                <a:cs typeface="+mn-lt"/>
              </a:rPr>
              <a:t>of</a:t>
            </a:r>
            <a:r>
              <a:rPr lang="es-MX">
                <a:ea typeface="+mn-lt"/>
                <a:cs typeface="+mn-lt"/>
              </a:rPr>
              <a:t> personal data</a:t>
            </a:r>
            <a:endParaRPr lang="es-MX"/>
          </a:p>
          <a:p>
            <a:pPr marL="383540" indent="-383540"/>
            <a:r>
              <a:rPr lang="es-MX" err="1"/>
              <a:t>The</a:t>
            </a:r>
            <a:r>
              <a:rPr lang="es-MX"/>
              <a:t> </a:t>
            </a:r>
            <a:r>
              <a:rPr lang="es-MX" err="1"/>
              <a:t>information</a:t>
            </a:r>
            <a:r>
              <a:rPr lang="es-MX"/>
              <a:t> </a:t>
            </a:r>
            <a:r>
              <a:rPr lang="es-MX" err="1"/>
              <a:t>shown</a:t>
            </a:r>
            <a:r>
              <a:rPr lang="es-MX"/>
              <a:t> </a:t>
            </a:r>
            <a:r>
              <a:rPr lang="es-MX" err="1"/>
              <a:t>is</a:t>
            </a:r>
            <a:r>
              <a:rPr lang="es-MX"/>
              <a:t> </a:t>
            </a:r>
            <a:r>
              <a:rPr lang="es-MX" err="1"/>
              <a:t>about</a:t>
            </a:r>
            <a:r>
              <a:rPr lang="es-MX"/>
              <a:t> </a:t>
            </a:r>
            <a:r>
              <a:rPr lang="es-MX" err="1"/>
              <a:t>the</a:t>
            </a:r>
            <a:r>
              <a:rPr lang="es-MX"/>
              <a:t> </a:t>
            </a:r>
            <a:r>
              <a:rPr lang="es-MX" err="1"/>
              <a:t>city’s</a:t>
            </a:r>
            <a:r>
              <a:rPr lang="es-MX"/>
              <a:t> air </a:t>
            </a:r>
            <a:r>
              <a:rPr lang="es-MX" err="1"/>
              <a:t>quality</a:t>
            </a:r>
            <a:r>
              <a:rPr lang="es-MX"/>
              <a:t>, </a:t>
            </a:r>
            <a:r>
              <a:rPr lang="es-MX" err="1"/>
              <a:t>measured</a:t>
            </a:r>
            <a:r>
              <a:rPr lang="es-MX"/>
              <a:t> </a:t>
            </a:r>
            <a:r>
              <a:rPr lang="es-MX" err="1"/>
              <a:t>every</a:t>
            </a:r>
            <a:r>
              <a:rPr lang="es-MX"/>
              <a:t> </a:t>
            </a:r>
            <a:r>
              <a:rPr lang="es-MX" err="1"/>
              <a:t>day</a:t>
            </a:r>
            <a:r>
              <a:rPr lang="es-MX"/>
              <a:t> in </a:t>
            </a:r>
            <a:r>
              <a:rPr lang="es-MX" err="1"/>
              <a:t>different</a:t>
            </a:r>
            <a:r>
              <a:rPr lang="es-MX"/>
              <a:t> </a:t>
            </a:r>
            <a:r>
              <a:rPr lang="es-MX" err="1"/>
              <a:t>stations</a:t>
            </a:r>
            <a:r>
              <a:rPr lang="es-MX"/>
              <a:t> </a:t>
            </a:r>
            <a:r>
              <a:rPr lang="es-MX" err="1"/>
              <a:t>located</a:t>
            </a:r>
            <a:r>
              <a:rPr lang="es-MX"/>
              <a:t> in Madrid.</a:t>
            </a:r>
          </a:p>
          <a:p>
            <a:pPr marL="383540" indent="-383540"/>
            <a:r>
              <a:rPr lang="es-MX" err="1"/>
              <a:t>The</a:t>
            </a:r>
            <a:r>
              <a:rPr lang="es-MX"/>
              <a:t> </a:t>
            </a:r>
            <a:r>
              <a:rPr lang="es-MX" err="1"/>
              <a:t>observations</a:t>
            </a:r>
            <a:r>
              <a:rPr lang="es-MX"/>
              <a:t> </a:t>
            </a:r>
            <a:r>
              <a:rPr lang="es-MX" err="1"/>
              <a:t>were</a:t>
            </a:r>
            <a:r>
              <a:rPr lang="es-MX"/>
              <a:t> </a:t>
            </a:r>
            <a:r>
              <a:rPr lang="es-MX" err="1"/>
              <a:t>recorded</a:t>
            </a:r>
            <a:r>
              <a:rPr lang="es-MX"/>
              <a:t> </a:t>
            </a:r>
            <a:r>
              <a:rPr lang="es-MX" err="1"/>
              <a:t>from</a:t>
            </a:r>
            <a:r>
              <a:rPr lang="es-MX"/>
              <a:t> </a:t>
            </a:r>
            <a:r>
              <a:rPr lang="es-MX" err="1"/>
              <a:t>January</a:t>
            </a:r>
            <a:r>
              <a:rPr lang="es-MX"/>
              <a:t> 1</a:t>
            </a:r>
            <a:r>
              <a:rPr lang="es-MX" baseline="30000"/>
              <a:t>st</a:t>
            </a:r>
            <a:r>
              <a:rPr lang="es-MX"/>
              <a:t> 2023 </a:t>
            </a:r>
            <a:r>
              <a:rPr lang="es-MX" err="1"/>
              <a:t>to</a:t>
            </a:r>
            <a:r>
              <a:rPr lang="es-MX"/>
              <a:t> August 20</a:t>
            </a:r>
            <a:r>
              <a:rPr lang="es-MX" baseline="30000"/>
              <a:t>th</a:t>
            </a:r>
            <a:r>
              <a:rPr lang="es-MX"/>
              <a:t> 2024 and are </a:t>
            </a:r>
            <a:r>
              <a:rPr lang="es-MX" err="1"/>
              <a:t>displayed</a:t>
            </a:r>
            <a:r>
              <a:rPr lang="es-MX"/>
              <a:t> as in </a:t>
            </a:r>
            <a:r>
              <a:rPr lang="es-MX" err="1"/>
              <a:t>the</a:t>
            </a:r>
            <a:r>
              <a:rPr lang="es-MX"/>
              <a:t> </a:t>
            </a:r>
            <a:r>
              <a:rPr lang="es-MX" err="1"/>
              <a:t>following</a:t>
            </a:r>
            <a:r>
              <a:rPr lang="es-MX"/>
              <a:t> table:</a:t>
            </a:r>
          </a:p>
          <a:p>
            <a:pPr marL="383540" indent="-383540"/>
            <a:endParaRPr lang="es-MX"/>
          </a:p>
          <a:p>
            <a:pPr marL="383540" indent="-383540"/>
            <a:endParaRPr lang="es-MX"/>
          </a:p>
          <a:p>
            <a:pPr marL="383540" indent="-383540"/>
            <a:endParaRPr lang="es-MX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49537A9-8386-6DEC-BD80-C108348A2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69504"/>
              </p:ext>
            </p:extLst>
          </p:nvPr>
        </p:nvGraphicFramePr>
        <p:xfrm>
          <a:off x="898287" y="5128563"/>
          <a:ext cx="1112311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192">
                  <a:extLst>
                    <a:ext uri="{9D8B030D-6E8A-4147-A177-3AD203B41FA5}">
                      <a16:colId xmlns:a16="http://schemas.microsoft.com/office/drawing/2014/main" val="2569274245"/>
                    </a:ext>
                  </a:extLst>
                </a:gridCol>
                <a:gridCol w="1080473">
                  <a:extLst>
                    <a:ext uri="{9D8B030D-6E8A-4147-A177-3AD203B41FA5}">
                      <a16:colId xmlns:a16="http://schemas.microsoft.com/office/drawing/2014/main" val="4028352891"/>
                    </a:ext>
                  </a:extLst>
                </a:gridCol>
                <a:gridCol w="1060174">
                  <a:extLst>
                    <a:ext uri="{9D8B030D-6E8A-4147-A177-3AD203B41FA5}">
                      <a16:colId xmlns:a16="http://schemas.microsoft.com/office/drawing/2014/main" val="1733693335"/>
                    </a:ext>
                  </a:extLst>
                </a:gridCol>
                <a:gridCol w="1099930">
                  <a:extLst>
                    <a:ext uri="{9D8B030D-6E8A-4147-A177-3AD203B41FA5}">
                      <a16:colId xmlns:a16="http://schemas.microsoft.com/office/drawing/2014/main" val="608548771"/>
                    </a:ext>
                  </a:extLst>
                </a:gridCol>
                <a:gridCol w="2040835">
                  <a:extLst>
                    <a:ext uri="{9D8B030D-6E8A-4147-A177-3AD203B41FA5}">
                      <a16:colId xmlns:a16="http://schemas.microsoft.com/office/drawing/2014/main" val="3914628570"/>
                    </a:ext>
                  </a:extLst>
                </a:gridCol>
                <a:gridCol w="808383">
                  <a:extLst>
                    <a:ext uri="{9D8B030D-6E8A-4147-A177-3AD203B41FA5}">
                      <a16:colId xmlns:a16="http://schemas.microsoft.com/office/drawing/2014/main" val="3197337445"/>
                    </a:ext>
                  </a:extLst>
                </a:gridCol>
                <a:gridCol w="808382">
                  <a:extLst>
                    <a:ext uri="{9D8B030D-6E8A-4147-A177-3AD203B41FA5}">
                      <a16:colId xmlns:a16="http://schemas.microsoft.com/office/drawing/2014/main" val="43118359"/>
                    </a:ext>
                  </a:extLst>
                </a:gridCol>
                <a:gridCol w="742122">
                  <a:extLst>
                    <a:ext uri="{9D8B030D-6E8A-4147-A177-3AD203B41FA5}">
                      <a16:colId xmlns:a16="http://schemas.microsoft.com/office/drawing/2014/main" val="3664152877"/>
                    </a:ext>
                  </a:extLst>
                </a:gridCol>
                <a:gridCol w="781878">
                  <a:extLst>
                    <a:ext uri="{9D8B030D-6E8A-4147-A177-3AD203B41FA5}">
                      <a16:colId xmlns:a16="http://schemas.microsoft.com/office/drawing/2014/main" val="2537022454"/>
                    </a:ext>
                  </a:extLst>
                </a:gridCol>
                <a:gridCol w="875551">
                  <a:extLst>
                    <a:ext uri="{9D8B030D-6E8A-4147-A177-3AD203B41FA5}">
                      <a16:colId xmlns:a16="http://schemas.microsoft.com/office/drawing/2014/main" val="3673218100"/>
                    </a:ext>
                  </a:extLst>
                </a:gridCol>
                <a:gridCol w="814192">
                  <a:extLst>
                    <a:ext uri="{9D8B030D-6E8A-4147-A177-3AD203B41FA5}">
                      <a16:colId xmlns:a16="http://schemas.microsoft.com/office/drawing/2014/main" val="905483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Provincia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Municipio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err="1"/>
                        <a:t>Estacion</a:t>
                      </a:r>
                      <a:endParaRPr lang="es-MX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Magnitud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err="1"/>
                        <a:t>Punto_muestreo</a:t>
                      </a:r>
                      <a:endParaRPr lang="es-MX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Año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D01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V01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D02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V02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4448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28079004_1_38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8723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85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9B6C00-1F6F-C5BC-3101-73C7456E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Data set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329035-4BBB-3036-E53B-8392D3B62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s-MX" err="1"/>
              <a:t>Additionally</a:t>
            </a:r>
            <a:r>
              <a:rPr lang="es-MX"/>
              <a:t>, </a:t>
            </a:r>
            <a:r>
              <a:rPr lang="es-MX" err="1"/>
              <a:t>we</a:t>
            </a:r>
            <a:r>
              <a:rPr lang="es-MX"/>
              <a:t> </a:t>
            </a:r>
            <a:r>
              <a:rPr lang="es-MX" err="1"/>
              <a:t>have</a:t>
            </a:r>
            <a:r>
              <a:rPr lang="es-MX"/>
              <a:t> </a:t>
            </a:r>
            <a:r>
              <a:rPr lang="es-MX" err="1"/>
              <a:t>another</a:t>
            </a:r>
            <a:r>
              <a:rPr lang="es-MX"/>
              <a:t> data set </a:t>
            </a:r>
            <a:r>
              <a:rPr lang="es-MX" err="1"/>
              <a:t>that</a:t>
            </a:r>
            <a:r>
              <a:rPr lang="es-MX"/>
              <a:t> </a:t>
            </a:r>
            <a:r>
              <a:rPr lang="es-MX" err="1"/>
              <a:t>explains</a:t>
            </a:r>
            <a:r>
              <a:rPr lang="es-MX"/>
              <a:t> </a:t>
            </a:r>
            <a:r>
              <a:rPr lang="es-MX" err="1"/>
              <a:t>the</a:t>
            </a:r>
            <a:r>
              <a:rPr lang="es-MX"/>
              <a:t> </a:t>
            </a:r>
            <a:r>
              <a:rPr lang="es-MX" err="1"/>
              <a:t>stations</a:t>
            </a:r>
            <a:r>
              <a:rPr lang="es-MX"/>
              <a:t> </a:t>
            </a:r>
            <a:r>
              <a:rPr lang="es-MX" err="1"/>
              <a:t>information</a:t>
            </a:r>
            <a:r>
              <a:rPr lang="es-MX"/>
              <a:t>.</a:t>
            </a:r>
          </a:p>
          <a:p>
            <a:pPr marL="383540" indent="-383540"/>
            <a:r>
              <a:rPr lang="es-MX" err="1"/>
              <a:t>The</a:t>
            </a:r>
            <a:r>
              <a:rPr lang="es-MX"/>
              <a:t> Data Set </a:t>
            </a:r>
            <a:r>
              <a:rPr lang="es-MX" err="1"/>
              <a:t>was</a:t>
            </a:r>
            <a:r>
              <a:rPr lang="es-MX"/>
              <a:t> </a:t>
            </a:r>
            <a:r>
              <a:rPr lang="es-MX" err="1"/>
              <a:t>obtained</a:t>
            </a:r>
            <a:r>
              <a:rPr lang="es-MX"/>
              <a:t> </a:t>
            </a:r>
            <a:r>
              <a:rPr lang="es-MX" err="1"/>
              <a:t>from</a:t>
            </a:r>
            <a:r>
              <a:rPr lang="es-MX"/>
              <a:t> </a:t>
            </a:r>
            <a:r>
              <a:rPr lang="es-MX" err="1"/>
              <a:t>the</a:t>
            </a:r>
            <a:r>
              <a:rPr lang="es-MX"/>
              <a:t> </a:t>
            </a:r>
            <a:r>
              <a:rPr lang="es-MX" err="1"/>
              <a:t>Madrid’s</a:t>
            </a:r>
            <a:r>
              <a:rPr lang="es-MX"/>
              <a:t> City Hall web page.</a:t>
            </a:r>
            <a:endParaRPr lang="es-ES"/>
          </a:p>
          <a:p>
            <a:pPr marL="383540" indent="-383540"/>
            <a:r>
              <a:rPr lang="es-MX" err="1">
                <a:ea typeface="+mn-lt"/>
                <a:cs typeface="+mn-lt"/>
              </a:rPr>
              <a:t>The</a:t>
            </a:r>
            <a:r>
              <a:rPr lang="es-MX">
                <a:ea typeface="+mn-lt"/>
                <a:cs typeface="+mn-lt"/>
              </a:rPr>
              <a:t> data can be </a:t>
            </a:r>
            <a:r>
              <a:rPr lang="es-MX" err="1">
                <a:ea typeface="+mn-lt"/>
                <a:cs typeface="+mn-lt"/>
              </a:rPr>
              <a:t>reused</a:t>
            </a:r>
            <a:r>
              <a:rPr lang="es-MX">
                <a:ea typeface="+mn-lt"/>
                <a:cs typeface="+mn-lt"/>
              </a:rPr>
              <a:t> </a:t>
            </a:r>
            <a:r>
              <a:rPr lang="es-MX" err="1">
                <a:ea typeface="+mn-lt"/>
                <a:cs typeface="+mn-lt"/>
              </a:rPr>
              <a:t>under</a:t>
            </a:r>
            <a:r>
              <a:rPr lang="es-MX">
                <a:ea typeface="+mn-lt"/>
                <a:cs typeface="+mn-lt"/>
              </a:rPr>
              <a:t> </a:t>
            </a:r>
            <a:r>
              <a:rPr lang="es-MX" err="1">
                <a:ea typeface="+mn-lt"/>
                <a:cs typeface="+mn-lt"/>
              </a:rPr>
              <a:t>certain</a:t>
            </a:r>
            <a:r>
              <a:rPr lang="es-MX">
                <a:ea typeface="+mn-lt"/>
                <a:cs typeface="+mn-lt"/>
              </a:rPr>
              <a:t> </a:t>
            </a:r>
            <a:r>
              <a:rPr lang="es-MX" err="1">
                <a:ea typeface="+mn-lt"/>
                <a:cs typeface="+mn-lt"/>
              </a:rPr>
              <a:t>guidelines</a:t>
            </a:r>
            <a:r>
              <a:rPr lang="es-MX">
                <a:ea typeface="+mn-lt"/>
                <a:cs typeface="+mn-lt"/>
              </a:rPr>
              <a:t> </a:t>
            </a:r>
            <a:r>
              <a:rPr lang="es-MX" err="1">
                <a:ea typeface="+mn-lt"/>
                <a:cs typeface="+mn-lt"/>
              </a:rPr>
              <a:t>that</a:t>
            </a:r>
            <a:r>
              <a:rPr lang="es-MX">
                <a:ea typeface="+mn-lt"/>
                <a:cs typeface="+mn-lt"/>
              </a:rPr>
              <a:t> </a:t>
            </a:r>
            <a:r>
              <a:rPr lang="es-MX" err="1">
                <a:ea typeface="+mn-lt"/>
                <a:cs typeface="+mn-lt"/>
              </a:rPr>
              <a:t>include</a:t>
            </a:r>
            <a:r>
              <a:rPr lang="es-MX">
                <a:ea typeface="+mn-lt"/>
                <a:cs typeface="+mn-lt"/>
              </a:rPr>
              <a:t> </a:t>
            </a:r>
            <a:r>
              <a:rPr lang="es-MX" err="1">
                <a:ea typeface="+mn-lt"/>
                <a:cs typeface="+mn-lt"/>
              </a:rPr>
              <a:t>citing</a:t>
            </a:r>
            <a:r>
              <a:rPr lang="es-MX">
                <a:ea typeface="+mn-lt"/>
                <a:cs typeface="+mn-lt"/>
              </a:rPr>
              <a:t> </a:t>
            </a:r>
            <a:r>
              <a:rPr lang="es-MX" err="1">
                <a:ea typeface="+mn-lt"/>
                <a:cs typeface="+mn-lt"/>
              </a:rPr>
              <a:t>the</a:t>
            </a:r>
            <a:r>
              <a:rPr lang="es-MX">
                <a:ea typeface="+mn-lt"/>
                <a:cs typeface="+mn-lt"/>
              </a:rPr>
              <a:t> </a:t>
            </a:r>
            <a:r>
              <a:rPr lang="es-MX" err="1">
                <a:ea typeface="+mn-lt"/>
                <a:cs typeface="+mn-lt"/>
              </a:rPr>
              <a:t>source</a:t>
            </a:r>
            <a:r>
              <a:rPr lang="es-MX">
                <a:ea typeface="+mn-lt"/>
                <a:cs typeface="+mn-lt"/>
              </a:rPr>
              <a:t>, </a:t>
            </a:r>
            <a:r>
              <a:rPr lang="es-MX" err="1">
                <a:ea typeface="+mn-lt"/>
                <a:cs typeface="+mn-lt"/>
              </a:rPr>
              <a:t>not</a:t>
            </a:r>
            <a:r>
              <a:rPr lang="es-MX">
                <a:ea typeface="+mn-lt"/>
                <a:cs typeface="+mn-lt"/>
              </a:rPr>
              <a:t> </a:t>
            </a:r>
            <a:r>
              <a:rPr lang="es-MX" err="1">
                <a:ea typeface="+mn-lt"/>
                <a:cs typeface="+mn-lt"/>
              </a:rPr>
              <a:t>distorting</a:t>
            </a:r>
            <a:r>
              <a:rPr lang="es-MX">
                <a:ea typeface="+mn-lt"/>
                <a:cs typeface="+mn-lt"/>
              </a:rPr>
              <a:t> </a:t>
            </a:r>
            <a:r>
              <a:rPr lang="es-MX" err="1">
                <a:ea typeface="+mn-lt"/>
                <a:cs typeface="+mn-lt"/>
              </a:rPr>
              <a:t>the</a:t>
            </a:r>
            <a:r>
              <a:rPr lang="es-MX">
                <a:ea typeface="+mn-lt"/>
                <a:cs typeface="+mn-lt"/>
              </a:rPr>
              <a:t> </a:t>
            </a:r>
            <a:r>
              <a:rPr lang="es-MX" err="1">
                <a:ea typeface="+mn-lt"/>
                <a:cs typeface="+mn-lt"/>
              </a:rPr>
              <a:t>information</a:t>
            </a:r>
            <a:r>
              <a:rPr lang="es-MX">
                <a:ea typeface="+mn-lt"/>
                <a:cs typeface="+mn-lt"/>
              </a:rPr>
              <a:t>, and </a:t>
            </a:r>
            <a:r>
              <a:rPr lang="es-MX" err="1">
                <a:ea typeface="+mn-lt"/>
                <a:cs typeface="+mn-lt"/>
              </a:rPr>
              <a:t>prohibiting</a:t>
            </a:r>
            <a:r>
              <a:rPr lang="es-MX">
                <a:ea typeface="+mn-lt"/>
                <a:cs typeface="+mn-lt"/>
              </a:rPr>
              <a:t> </a:t>
            </a:r>
            <a:r>
              <a:rPr lang="es-MX" err="1">
                <a:ea typeface="+mn-lt"/>
                <a:cs typeface="+mn-lt"/>
              </a:rPr>
              <a:t>the</a:t>
            </a:r>
            <a:r>
              <a:rPr lang="es-MX">
                <a:ea typeface="+mn-lt"/>
                <a:cs typeface="+mn-lt"/>
              </a:rPr>
              <a:t> </a:t>
            </a:r>
            <a:r>
              <a:rPr lang="es-MX" err="1">
                <a:ea typeface="+mn-lt"/>
                <a:cs typeface="+mn-lt"/>
              </a:rPr>
              <a:t>re-identification</a:t>
            </a:r>
            <a:r>
              <a:rPr lang="es-MX">
                <a:ea typeface="+mn-lt"/>
                <a:cs typeface="+mn-lt"/>
              </a:rPr>
              <a:t> </a:t>
            </a:r>
            <a:r>
              <a:rPr lang="es-MX" err="1">
                <a:ea typeface="+mn-lt"/>
                <a:cs typeface="+mn-lt"/>
              </a:rPr>
              <a:t>of</a:t>
            </a:r>
            <a:r>
              <a:rPr lang="es-MX">
                <a:ea typeface="+mn-lt"/>
                <a:cs typeface="+mn-lt"/>
              </a:rPr>
              <a:t> personal data</a:t>
            </a:r>
            <a:endParaRPr lang="es-MX"/>
          </a:p>
          <a:p>
            <a:pPr marL="383540" indent="-383540"/>
            <a:r>
              <a:rPr lang="es-MX" err="1"/>
              <a:t>The</a:t>
            </a:r>
            <a:r>
              <a:rPr lang="es-MX"/>
              <a:t> </a:t>
            </a:r>
            <a:r>
              <a:rPr lang="es-MX" err="1"/>
              <a:t>information</a:t>
            </a:r>
            <a:r>
              <a:rPr lang="es-MX"/>
              <a:t> </a:t>
            </a:r>
            <a:r>
              <a:rPr lang="es-MX" err="1"/>
              <a:t>of</a:t>
            </a:r>
            <a:r>
              <a:rPr lang="es-MX"/>
              <a:t> </a:t>
            </a:r>
            <a:r>
              <a:rPr lang="es-MX" err="1"/>
              <a:t>each</a:t>
            </a:r>
            <a:r>
              <a:rPr lang="es-MX"/>
              <a:t> </a:t>
            </a:r>
            <a:r>
              <a:rPr lang="es-MX" err="1"/>
              <a:t>station</a:t>
            </a:r>
            <a:r>
              <a:rPr lang="es-MX"/>
              <a:t> </a:t>
            </a:r>
            <a:r>
              <a:rPr lang="es-MX" err="1"/>
              <a:t>is</a:t>
            </a:r>
            <a:r>
              <a:rPr lang="es-MX"/>
              <a:t> </a:t>
            </a:r>
            <a:r>
              <a:rPr lang="es-MX" err="1"/>
              <a:t>displayed</a:t>
            </a:r>
            <a:r>
              <a:rPr lang="es-MX"/>
              <a:t> as in </a:t>
            </a:r>
            <a:r>
              <a:rPr lang="es-MX" err="1"/>
              <a:t>the</a:t>
            </a:r>
            <a:r>
              <a:rPr lang="es-MX"/>
              <a:t> </a:t>
            </a:r>
            <a:r>
              <a:rPr lang="es-MX" err="1"/>
              <a:t>following</a:t>
            </a:r>
            <a:r>
              <a:rPr lang="es-MX"/>
              <a:t> table:</a:t>
            </a:r>
          </a:p>
          <a:p>
            <a:pPr marL="383540" indent="-383540"/>
            <a:endParaRPr lang="es-MX"/>
          </a:p>
          <a:p>
            <a:pPr marL="383540" indent="-383540"/>
            <a:endParaRPr lang="es-MX"/>
          </a:p>
          <a:p>
            <a:pPr marL="383540" indent="-383540"/>
            <a:endParaRPr lang="es-MX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49537A9-8386-6DEC-BD80-C108348A2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354467"/>
              </p:ext>
            </p:extLst>
          </p:nvPr>
        </p:nvGraphicFramePr>
        <p:xfrm>
          <a:off x="901521" y="5130084"/>
          <a:ext cx="11123075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167">
                  <a:extLst>
                    <a:ext uri="{9D8B030D-6E8A-4147-A177-3AD203B41FA5}">
                      <a16:colId xmlns:a16="http://schemas.microsoft.com/office/drawing/2014/main" val="2569274245"/>
                    </a:ext>
                  </a:extLst>
                </a:gridCol>
                <a:gridCol w="698475">
                  <a:extLst>
                    <a:ext uri="{9D8B030D-6E8A-4147-A177-3AD203B41FA5}">
                      <a16:colId xmlns:a16="http://schemas.microsoft.com/office/drawing/2014/main" val="4028352891"/>
                    </a:ext>
                  </a:extLst>
                </a:gridCol>
                <a:gridCol w="921285">
                  <a:extLst>
                    <a:ext uri="{9D8B030D-6E8A-4147-A177-3AD203B41FA5}">
                      <a16:colId xmlns:a16="http://schemas.microsoft.com/office/drawing/2014/main" val="1733693335"/>
                    </a:ext>
                  </a:extLst>
                </a:gridCol>
                <a:gridCol w="955831">
                  <a:extLst>
                    <a:ext uri="{9D8B030D-6E8A-4147-A177-3AD203B41FA5}">
                      <a16:colId xmlns:a16="http://schemas.microsoft.com/office/drawing/2014/main" val="608548771"/>
                    </a:ext>
                  </a:extLst>
                </a:gridCol>
                <a:gridCol w="941963">
                  <a:extLst>
                    <a:ext uri="{9D8B030D-6E8A-4147-A177-3AD203B41FA5}">
                      <a16:colId xmlns:a16="http://schemas.microsoft.com/office/drawing/2014/main" val="3914628570"/>
                    </a:ext>
                  </a:extLst>
                </a:gridCol>
                <a:gridCol w="736785">
                  <a:extLst>
                    <a:ext uri="{9D8B030D-6E8A-4147-A177-3AD203B41FA5}">
                      <a16:colId xmlns:a16="http://schemas.microsoft.com/office/drawing/2014/main" val="3197337445"/>
                    </a:ext>
                  </a:extLst>
                </a:gridCol>
                <a:gridCol w="568908">
                  <a:extLst>
                    <a:ext uri="{9D8B030D-6E8A-4147-A177-3AD203B41FA5}">
                      <a16:colId xmlns:a16="http://schemas.microsoft.com/office/drawing/2014/main" val="43118359"/>
                    </a:ext>
                  </a:extLst>
                </a:gridCol>
                <a:gridCol w="503624">
                  <a:extLst>
                    <a:ext uri="{9D8B030D-6E8A-4147-A177-3AD203B41FA5}">
                      <a16:colId xmlns:a16="http://schemas.microsoft.com/office/drawing/2014/main" val="3664152877"/>
                    </a:ext>
                  </a:extLst>
                </a:gridCol>
                <a:gridCol w="606215">
                  <a:extLst>
                    <a:ext uri="{9D8B030D-6E8A-4147-A177-3AD203B41FA5}">
                      <a16:colId xmlns:a16="http://schemas.microsoft.com/office/drawing/2014/main" val="2537022454"/>
                    </a:ext>
                  </a:extLst>
                </a:gridCol>
                <a:gridCol w="1156472">
                  <a:extLst>
                    <a:ext uri="{9D8B030D-6E8A-4147-A177-3AD203B41FA5}">
                      <a16:colId xmlns:a16="http://schemas.microsoft.com/office/drawing/2014/main" val="3673218100"/>
                    </a:ext>
                  </a:extLst>
                </a:gridCol>
                <a:gridCol w="1457175">
                  <a:extLst>
                    <a:ext uri="{9D8B030D-6E8A-4147-A177-3AD203B41FA5}">
                      <a16:colId xmlns:a16="http://schemas.microsoft.com/office/drawing/2014/main" val="905483805"/>
                    </a:ext>
                  </a:extLst>
                </a:gridCol>
                <a:gridCol w="1457175">
                  <a:extLst>
                    <a:ext uri="{9D8B030D-6E8A-4147-A177-3AD203B41FA5}">
                      <a16:colId xmlns:a16="http://schemas.microsoft.com/office/drawing/2014/main" val="1883548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600"/>
                        <a:t>Codigo</a:t>
                      </a:r>
                      <a:endParaRPr lang="es-ES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Corto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Estacion</a:t>
                      </a:r>
                      <a:endParaRPr lang="es-MX" sz="16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Longitud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600"/>
                        <a:t>Latitud</a:t>
                      </a:r>
                      <a:endParaRPr lang="es-MX" sz="16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Altitud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NO2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SO2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PM10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Via_Clase</a:t>
                      </a:r>
                      <a:endParaRPr lang="es-MX" sz="16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600"/>
                        <a:t>Via_PAR</a:t>
                      </a:r>
                      <a:endParaRPr lang="es-ES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600"/>
                        <a:t>Via_Nombre</a:t>
                      </a:r>
                      <a:endParaRPr lang="es-MX" sz="160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4448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28079004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600" b="0" i="0" u="none" strike="noStrike" noProof="0">
                          <a:latin typeface="Franklin Gothic Book"/>
                        </a:rPr>
                        <a:t>Plaza de España</a:t>
                      </a:r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600" b="0" i="0" u="none" strike="noStrike" noProof="0">
                          <a:latin typeface="Franklin Gothic Book"/>
                        </a:rPr>
                        <a:t>3°42'43.91"O </a:t>
                      </a:r>
                      <a:endParaRPr lang="es-MX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600" b="0" i="0" u="none" strike="noStrike" noProof="0">
                          <a:latin typeface="Franklin Gothic Book"/>
                        </a:rPr>
                        <a:t>40°25'25.98"N </a:t>
                      </a:r>
                      <a:endParaRPr lang="es-MX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600" b="0" i="0" u="none" strike="noStrike" noProof="0">
                          <a:latin typeface="Franklin Gothic Book"/>
                        </a:rPr>
                        <a:t>PLAZA</a:t>
                      </a:r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600" b="0" i="0" u="none" strike="noStrike" noProof="0">
                          <a:latin typeface="Franklin Gothic Book"/>
                        </a:rPr>
                        <a:t>ESPAÑA</a:t>
                      </a:r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8723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82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036E67-6BBD-08B4-E3C7-83C4F291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Ontology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58AA53-4336-B2E3-862D-EF52FDF50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s-MX" err="1"/>
              <a:t>Our</a:t>
            </a:r>
            <a:r>
              <a:rPr lang="es-MX"/>
              <a:t> </a:t>
            </a:r>
            <a:r>
              <a:rPr lang="es-MX" err="1"/>
              <a:t>ontology</a:t>
            </a:r>
            <a:r>
              <a:rPr lang="es-MX"/>
              <a:t> “</a:t>
            </a:r>
            <a:r>
              <a:rPr lang="es-MX" b="0" i="0" u="none" strike="noStrike" err="1">
                <a:solidFill>
                  <a:srgbClr val="000000"/>
                </a:solidFill>
                <a:effectLst/>
                <a:latin typeface="Franklin Gothic Book"/>
              </a:rPr>
              <a:t>mAIRres</a:t>
            </a:r>
            <a:r>
              <a:rPr lang="es-MX" b="0" i="0" u="none" strike="noStrike">
                <a:solidFill>
                  <a:srgbClr val="000000"/>
                </a:solidFill>
                <a:effectLst/>
                <a:latin typeface="Franklin Gothic Book"/>
              </a:rPr>
              <a:t>” </a:t>
            </a:r>
            <a:r>
              <a:rPr lang="es-MX" err="1"/>
              <a:t>was</a:t>
            </a:r>
            <a:r>
              <a:rPr lang="es-MX"/>
              <a:t> </a:t>
            </a:r>
            <a:r>
              <a:rPr lang="es-MX" err="1"/>
              <a:t>created</a:t>
            </a:r>
            <a:r>
              <a:rPr lang="es-MX"/>
              <a:t> </a:t>
            </a:r>
            <a:r>
              <a:rPr lang="es-MX" err="1"/>
              <a:t>based</a:t>
            </a:r>
            <a:r>
              <a:rPr lang="es-MX"/>
              <a:t> </a:t>
            </a:r>
            <a:r>
              <a:rPr lang="es-MX" err="1"/>
              <a:t>on</a:t>
            </a:r>
            <a:r>
              <a:rPr lang="es-MX"/>
              <a:t> </a:t>
            </a:r>
            <a:r>
              <a:rPr lang="es-MX" err="1"/>
              <a:t>ontologies</a:t>
            </a:r>
            <a:r>
              <a:rPr lang="es-MX"/>
              <a:t> </a:t>
            </a:r>
            <a:r>
              <a:rPr lang="es-MX" err="1"/>
              <a:t>already</a:t>
            </a:r>
            <a:r>
              <a:rPr lang="es-MX"/>
              <a:t> </a:t>
            </a:r>
            <a:r>
              <a:rPr lang="es-MX" err="1"/>
              <a:t>developed</a:t>
            </a:r>
            <a:r>
              <a:rPr lang="es-MX"/>
              <a:t> </a:t>
            </a:r>
            <a:r>
              <a:rPr lang="es-MX" err="1"/>
              <a:t>by</a:t>
            </a:r>
            <a:r>
              <a:rPr lang="es-MX"/>
              <a:t> </a:t>
            </a:r>
            <a:r>
              <a:rPr lang="es-MX" err="1"/>
              <a:t>the</a:t>
            </a:r>
            <a:r>
              <a:rPr lang="es-MX"/>
              <a:t> </a:t>
            </a:r>
            <a:r>
              <a:rPr lang="es-MX" b="0" i="0" u="none" strike="noStrike" err="1">
                <a:solidFill>
                  <a:srgbClr val="000000"/>
                </a:solidFill>
                <a:effectLst/>
                <a:latin typeface="Franklin Gothic Book"/>
              </a:rPr>
              <a:t>World</a:t>
            </a:r>
            <a:r>
              <a:rPr lang="es-MX" b="0" i="0" u="none" strike="noStrike">
                <a:solidFill>
                  <a:srgbClr val="000000"/>
                </a:solidFill>
                <a:effectLst/>
                <a:latin typeface="Franklin Gothic Book"/>
              </a:rPr>
              <a:t> Wide Web </a:t>
            </a:r>
            <a:r>
              <a:rPr lang="es-MX" b="0" i="0" u="none" strike="noStrike" err="1">
                <a:solidFill>
                  <a:srgbClr val="000000"/>
                </a:solidFill>
                <a:effectLst/>
                <a:latin typeface="Franklin Gothic Book"/>
              </a:rPr>
              <a:t>Consortium</a:t>
            </a:r>
            <a:r>
              <a:rPr lang="es-MX" b="0" i="0" u="none" strike="noStrike">
                <a:solidFill>
                  <a:srgbClr val="000000"/>
                </a:solidFill>
                <a:effectLst/>
                <a:latin typeface="Franklin Gothic Book"/>
              </a:rPr>
              <a:t> (W3C) and </a:t>
            </a:r>
            <a:r>
              <a:rPr lang="es-MX" b="0" i="0" u="none" strike="noStrike" err="1">
                <a:solidFill>
                  <a:srgbClr val="000000"/>
                </a:solidFill>
                <a:effectLst/>
                <a:latin typeface="Franklin Gothic Book"/>
              </a:rPr>
              <a:t>the</a:t>
            </a:r>
            <a:r>
              <a:rPr lang="es-MX" b="0" i="0" u="none" strike="noStrike">
                <a:solidFill>
                  <a:srgbClr val="000000"/>
                </a:solidFill>
                <a:effectLst/>
                <a:latin typeface="Franklin Gothic Book"/>
              </a:rPr>
              <a:t> Wikipedia </a:t>
            </a:r>
            <a:r>
              <a:rPr lang="es-MX" b="0" i="0" u="none" strike="noStrike" err="1">
                <a:solidFill>
                  <a:srgbClr val="000000"/>
                </a:solidFill>
                <a:effectLst/>
                <a:latin typeface="Franklin Gothic Book"/>
              </a:rPr>
              <a:t>Foundation</a:t>
            </a:r>
            <a:r>
              <a:rPr lang="es-MX"/>
              <a:t>, as:</a:t>
            </a:r>
            <a:endParaRPr lang="en-US"/>
          </a:p>
          <a:p>
            <a:pPr lvl="1" indent="-383540"/>
            <a:r>
              <a:rPr lang="es-MX" b="0" i="0" u="none" strike="noStrike">
                <a:solidFill>
                  <a:srgbClr val="000000"/>
                </a:solidFill>
                <a:effectLst/>
                <a:latin typeface="Franklin Gothic Book"/>
              </a:rPr>
              <a:t>SOSA (Sensor, </a:t>
            </a:r>
            <a:r>
              <a:rPr lang="es-MX" b="0" i="0" u="none" strike="noStrike" err="1">
                <a:solidFill>
                  <a:srgbClr val="000000"/>
                </a:solidFill>
                <a:effectLst/>
                <a:latin typeface="Franklin Gothic Book"/>
              </a:rPr>
              <a:t>Observation</a:t>
            </a:r>
            <a:r>
              <a:rPr lang="es-MX" b="0" i="0" u="none" strike="noStrike">
                <a:solidFill>
                  <a:srgbClr val="000000"/>
                </a:solidFill>
                <a:effectLst/>
                <a:latin typeface="Franklin Gothic Book"/>
              </a:rPr>
              <a:t>, </a:t>
            </a:r>
            <a:r>
              <a:rPr lang="es-MX" b="0" i="0" u="none" strike="noStrike" err="1">
                <a:solidFill>
                  <a:srgbClr val="000000"/>
                </a:solidFill>
                <a:effectLst/>
                <a:latin typeface="Franklin Gothic Book"/>
              </a:rPr>
              <a:t>Sample</a:t>
            </a:r>
            <a:r>
              <a:rPr lang="es-MX" b="0" i="0" u="none" strike="noStrike">
                <a:solidFill>
                  <a:srgbClr val="000000"/>
                </a:solidFill>
                <a:effectLst/>
                <a:latin typeface="Franklin Gothic Book"/>
              </a:rPr>
              <a:t>, and </a:t>
            </a:r>
            <a:r>
              <a:rPr lang="es-MX" b="0" i="0" u="none" strike="noStrike" err="1">
                <a:solidFill>
                  <a:srgbClr val="000000"/>
                </a:solidFill>
                <a:effectLst/>
                <a:latin typeface="Franklin Gothic Book"/>
              </a:rPr>
              <a:t>Actuator</a:t>
            </a:r>
            <a:r>
              <a:rPr lang="es-MX" b="0" i="0" u="none" strike="noStrike">
                <a:solidFill>
                  <a:srgbClr val="000000"/>
                </a:solidFill>
                <a:effectLst/>
                <a:latin typeface="Franklin Gothic Book"/>
              </a:rPr>
              <a:t>)</a:t>
            </a:r>
          </a:p>
          <a:p>
            <a:pPr lvl="1" indent="-383540"/>
            <a:r>
              <a:rPr lang="es-MX" b="0" i="0" u="none" strike="noStrike">
                <a:solidFill>
                  <a:srgbClr val="000000"/>
                </a:solidFill>
                <a:effectLst/>
                <a:latin typeface="Franklin Gothic Book"/>
              </a:rPr>
              <a:t>SSN (</a:t>
            </a:r>
            <a:r>
              <a:rPr lang="es-MX" b="0" i="0" u="none" strike="noStrike" err="1">
                <a:solidFill>
                  <a:srgbClr val="000000"/>
                </a:solidFill>
                <a:effectLst/>
                <a:latin typeface="Franklin Gothic Book"/>
              </a:rPr>
              <a:t>Semantic</a:t>
            </a:r>
            <a:r>
              <a:rPr lang="es-MX" b="0" i="0" u="none" strike="noStrike">
                <a:solidFill>
                  <a:srgbClr val="000000"/>
                </a:solidFill>
                <a:effectLst/>
                <a:latin typeface="Franklin Gothic Book"/>
              </a:rPr>
              <a:t> Sensor Network)</a:t>
            </a:r>
          </a:p>
          <a:p>
            <a:pPr lvl="1" indent="-383540"/>
            <a:r>
              <a:rPr lang="es-MX" b="0" i="0" u="none" strike="noStrike">
                <a:solidFill>
                  <a:srgbClr val="000000"/>
                </a:solidFill>
                <a:effectLst/>
                <a:latin typeface="Franklin Gothic Book"/>
              </a:rPr>
              <a:t>RDF (</a:t>
            </a:r>
            <a:r>
              <a:rPr lang="es-MX" b="0" i="0" u="none" strike="noStrike" err="1">
                <a:solidFill>
                  <a:srgbClr val="000000"/>
                </a:solidFill>
                <a:effectLst/>
                <a:latin typeface="Franklin Gothic Book"/>
              </a:rPr>
              <a:t>Resource</a:t>
            </a:r>
            <a:r>
              <a:rPr lang="es-MX" b="0" i="0" u="none" strike="noStrike">
                <a:solidFill>
                  <a:srgbClr val="000000"/>
                </a:solidFill>
                <a:effectLst/>
                <a:latin typeface="Franklin Gothic Book"/>
              </a:rPr>
              <a:t> </a:t>
            </a:r>
            <a:r>
              <a:rPr lang="es-MX" b="0" i="0" u="none" strike="noStrike" err="1">
                <a:solidFill>
                  <a:srgbClr val="000000"/>
                </a:solidFill>
                <a:effectLst/>
                <a:latin typeface="Franklin Gothic Book"/>
              </a:rPr>
              <a:t>Description</a:t>
            </a:r>
            <a:r>
              <a:rPr lang="es-MX" b="0" i="0" u="none" strike="noStrike">
                <a:solidFill>
                  <a:srgbClr val="000000"/>
                </a:solidFill>
                <a:effectLst/>
                <a:latin typeface="Franklin Gothic Book"/>
              </a:rPr>
              <a:t> Framework)</a:t>
            </a:r>
            <a:endParaRPr lang="es-MX" i="0">
              <a:solidFill>
                <a:srgbClr val="000000"/>
              </a:solidFill>
              <a:latin typeface="Franklin Gothic Book"/>
            </a:endParaRPr>
          </a:p>
          <a:p>
            <a:pPr lvl="1" indent="-383540"/>
            <a:r>
              <a:rPr lang="es-MX" b="0" i="0" u="none" strike="noStrike" err="1">
                <a:solidFill>
                  <a:srgbClr val="000000"/>
                </a:solidFill>
                <a:effectLst/>
                <a:latin typeface="Franklin Gothic Book"/>
              </a:rPr>
              <a:t>Wikidata</a:t>
            </a:r>
            <a:r>
              <a:rPr lang="es-MX" b="0" i="0" u="none" strike="noStrike">
                <a:solidFill>
                  <a:srgbClr val="000000"/>
                </a:solidFill>
                <a:effectLst/>
                <a:latin typeface="Franklin Gothic Book"/>
              </a:rPr>
              <a:t> (</a:t>
            </a:r>
            <a:r>
              <a:rPr lang="es-MX" b="0" i="0" u="none" strike="noStrike" err="1">
                <a:solidFill>
                  <a:srgbClr val="000000"/>
                </a:solidFill>
                <a:effectLst/>
                <a:latin typeface="Franklin Gothic Book"/>
              </a:rPr>
              <a:t>wd</a:t>
            </a:r>
            <a:r>
              <a:rPr lang="es-MX" b="0" i="0" u="none" strike="noStrike">
                <a:solidFill>
                  <a:srgbClr val="000000"/>
                </a:solidFill>
                <a:effectLst/>
                <a:latin typeface="Franklin Gothic Book"/>
              </a:rPr>
              <a:t>)</a:t>
            </a:r>
          </a:p>
          <a:p>
            <a:pPr lvl="1" indent="-383540"/>
            <a:endParaRPr lang="es-MX" i="0">
              <a:solidFill>
                <a:srgbClr val="000000"/>
              </a:solidFill>
              <a:latin typeface="Franklin Gothic Book"/>
            </a:endParaRPr>
          </a:p>
          <a:p>
            <a:pPr marL="383540" indent="-383540"/>
            <a:r>
              <a:rPr lang="es-MX" err="1">
                <a:solidFill>
                  <a:srgbClr val="000000"/>
                </a:solidFill>
                <a:latin typeface="Franklin Gothic Book"/>
              </a:rPr>
              <a:t>Designed</a:t>
            </a:r>
            <a:r>
              <a:rPr lang="es-MX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MX" err="1"/>
              <a:t>to</a:t>
            </a:r>
            <a:r>
              <a:rPr lang="es-MX"/>
              <a:t> </a:t>
            </a:r>
            <a:r>
              <a:rPr lang="es-MX" err="1"/>
              <a:t>incorporate</a:t>
            </a:r>
            <a:r>
              <a:rPr lang="es-MX"/>
              <a:t> </a:t>
            </a:r>
            <a:r>
              <a:rPr lang="es-MX" err="1"/>
              <a:t>standards</a:t>
            </a:r>
            <a:r>
              <a:rPr lang="es-MX"/>
              <a:t> </a:t>
            </a:r>
            <a:r>
              <a:rPr lang="es-MX" err="1"/>
              <a:t>concepts</a:t>
            </a:r>
            <a:r>
              <a:rPr lang="es-MX"/>
              <a:t> </a:t>
            </a:r>
            <a:r>
              <a:rPr lang="es-MX" err="1"/>
              <a:t>widely</a:t>
            </a:r>
            <a:r>
              <a:rPr lang="es-MX"/>
              <a:t> </a:t>
            </a:r>
            <a:r>
              <a:rPr lang="es-MX" err="1"/>
              <a:t>used</a:t>
            </a:r>
            <a:r>
              <a:rPr lang="es-MX"/>
              <a:t> in </a:t>
            </a:r>
            <a:r>
              <a:rPr lang="es-MX" err="1"/>
              <a:t>environmental</a:t>
            </a:r>
            <a:r>
              <a:rPr lang="es-MX"/>
              <a:t> </a:t>
            </a:r>
            <a:r>
              <a:rPr lang="es-MX" err="1"/>
              <a:t>monitoring</a:t>
            </a:r>
            <a:r>
              <a:rPr lang="es-MX"/>
              <a:t>, </a:t>
            </a:r>
            <a:r>
              <a:rPr lang="es-MX" err="1"/>
              <a:t>we</a:t>
            </a:r>
            <a:r>
              <a:rPr lang="es-MX"/>
              <a:t> </a:t>
            </a:r>
            <a:r>
              <a:rPr lang="es-MX" err="1"/>
              <a:t>opted</a:t>
            </a:r>
            <a:r>
              <a:rPr lang="es-MX"/>
              <a:t> </a:t>
            </a:r>
            <a:r>
              <a:rPr lang="es-MX" err="1"/>
              <a:t>for</a:t>
            </a:r>
            <a:r>
              <a:rPr lang="es-MX"/>
              <a:t> </a:t>
            </a:r>
            <a:r>
              <a:rPr lang="es-MX" err="1"/>
              <a:t>using</a:t>
            </a:r>
            <a:r>
              <a:rPr lang="es-MX"/>
              <a:t> </a:t>
            </a:r>
            <a:r>
              <a:rPr lang="es-MX" err="1"/>
              <a:t>it</a:t>
            </a:r>
            <a:r>
              <a:rPr lang="es-MX"/>
              <a:t> </a:t>
            </a:r>
            <a:r>
              <a:rPr lang="es-MX" err="1"/>
              <a:t>since</a:t>
            </a:r>
            <a:r>
              <a:rPr lang="es-MX"/>
              <a:t> </a:t>
            </a:r>
            <a:r>
              <a:rPr lang="es-MX" err="1"/>
              <a:t>Assignment</a:t>
            </a:r>
            <a:r>
              <a:rPr lang="es-MX"/>
              <a:t> 2, as </a:t>
            </a:r>
            <a:r>
              <a:rPr lang="es-MX" err="1"/>
              <a:t>the</a:t>
            </a:r>
            <a:r>
              <a:rPr lang="es-MX"/>
              <a:t> </a:t>
            </a:r>
            <a:r>
              <a:rPr lang="es-MX" err="1"/>
              <a:t>lecturers</a:t>
            </a:r>
            <a:r>
              <a:rPr lang="es-MX"/>
              <a:t> </a:t>
            </a:r>
            <a:r>
              <a:rPr lang="es-MX" err="1"/>
              <a:t>emphasized</a:t>
            </a:r>
            <a:r>
              <a:rPr lang="es-MX"/>
              <a:t>, </a:t>
            </a:r>
            <a:r>
              <a:rPr lang="es-MX" err="1"/>
              <a:t>early</a:t>
            </a:r>
            <a:r>
              <a:rPr lang="es-MX"/>
              <a:t> </a:t>
            </a:r>
            <a:r>
              <a:rPr lang="es-MX" err="1"/>
              <a:t>on</a:t>
            </a:r>
            <a:r>
              <a:rPr lang="es-MX"/>
              <a:t>, </a:t>
            </a:r>
            <a:r>
              <a:rPr lang="es-MX" err="1"/>
              <a:t>its</a:t>
            </a:r>
            <a:r>
              <a:rPr lang="es-MX"/>
              <a:t> </a:t>
            </a:r>
            <a:r>
              <a:rPr lang="es-MX" err="1"/>
              <a:t>utmost</a:t>
            </a:r>
            <a:r>
              <a:rPr lang="es-MX"/>
              <a:t> </a:t>
            </a:r>
            <a:r>
              <a:rPr lang="es-MX" err="1"/>
              <a:t>importance</a:t>
            </a:r>
            <a:r>
              <a:rPr lang="es-MX"/>
              <a:t> </a:t>
            </a:r>
            <a:r>
              <a:rPr lang="es-MX" err="1"/>
              <a:t>to</a:t>
            </a:r>
            <a:r>
              <a:rPr lang="es-MX"/>
              <a:t> </a:t>
            </a:r>
            <a:r>
              <a:rPr lang="es-MX" err="1"/>
              <a:t>enhance</a:t>
            </a:r>
            <a:r>
              <a:rPr lang="es-MX"/>
              <a:t> </a:t>
            </a:r>
            <a:r>
              <a:rPr lang="es-MX" err="1"/>
              <a:t>interoperability</a:t>
            </a:r>
            <a:r>
              <a:rPr lang="es-MX"/>
              <a:t> and </a:t>
            </a:r>
            <a:r>
              <a:rPr lang="es-MX" err="1"/>
              <a:t>acceptance</a:t>
            </a:r>
          </a:p>
        </p:txBody>
      </p:sp>
    </p:spTree>
    <p:extLst>
      <p:ext uri="{BB962C8B-B14F-4D97-AF65-F5344CB8AC3E}">
        <p14:creationId xmlns:p14="http://schemas.microsoft.com/office/powerpoint/2010/main" val="1253549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6B9B0-B41F-712F-A3D7-4FD5035D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Data processing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D621D-0ADE-C8AC-2280-3E5B865F3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595684"/>
            <a:ext cx="7182255" cy="2120282"/>
          </a:xfrm>
        </p:spPr>
        <p:txBody>
          <a:bodyPr>
            <a:normAutofit/>
          </a:bodyPr>
          <a:lstStyle/>
          <a:p>
            <a:r>
              <a:rPr lang="es-MX" err="1"/>
              <a:t>We</a:t>
            </a:r>
            <a:r>
              <a:rPr lang="es-MX"/>
              <a:t> </a:t>
            </a:r>
            <a:r>
              <a:rPr lang="es-MX" err="1"/>
              <a:t>used</a:t>
            </a:r>
            <a:r>
              <a:rPr lang="es-MX"/>
              <a:t> </a:t>
            </a:r>
            <a:r>
              <a:rPr lang="es-MX" b="1" err="1"/>
              <a:t>OpenRefine</a:t>
            </a:r>
            <a:r>
              <a:rPr lang="es-MX"/>
              <a:t> </a:t>
            </a:r>
            <a:r>
              <a:rPr lang="es-MX" err="1"/>
              <a:t>to</a:t>
            </a:r>
            <a:r>
              <a:rPr lang="es-MX"/>
              <a:t> </a:t>
            </a:r>
            <a:r>
              <a:rPr lang="es-MX" err="1"/>
              <a:t>adecuate</a:t>
            </a:r>
            <a:r>
              <a:rPr lang="es-MX"/>
              <a:t> </a:t>
            </a:r>
            <a:r>
              <a:rPr lang="es-MX" err="1"/>
              <a:t>our</a:t>
            </a:r>
            <a:r>
              <a:rPr lang="es-MX"/>
              <a:t> original data set </a:t>
            </a:r>
            <a:r>
              <a:rPr lang="es-MX" err="1"/>
              <a:t>to</a:t>
            </a:r>
            <a:r>
              <a:rPr lang="es-MX"/>
              <a:t> be </a:t>
            </a:r>
            <a:r>
              <a:rPr lang="es-MX" err="1"/>
              <a:t>able</a:t>
            </a:r>
            <a:r>
              <a:rPr lang="es-MX"/>
              <a:t> </a:t>
            </a:r>
            <a:r>
              <a:rPr lang="es-MX" err="1"/>
              <a:t>to</a:t>
            </a:r>
            <a:r>
              <a:rPr lang="es-MX"/>
              <a:t> </a:t>
            </a:r>
            <a:r>
              <a:rPr lang="es-MX" err="1"/>
              <a:t>analize</a:t>
            </a:r>
            <a:r>
              <a:rPr lang="es-MX"/>
              <a:t> </a:t>
            </a:r>
            <a:r>
              <a:rPr lang="es-MX" err="1"/>
              <a:t>it</a:t>
            </a:r>
            <a:endParaRPr lang="es-MX"/>
          </a:p>
          <a:p>
            <a:pPr lvl="1"/>
            <a:r>
              <a:rPr lang="es-MX" err="1"/>
              <a:t>The</a:t>
            </a:r>
            <a:r>
              <a:rPr lang="es-MX"/>
              <a:t> </a:t>
            </a:r>
            <a:r>
              <a:rPr lang="es-MX" err="1"/>
              <a:t>measures</a:t>
            </a:r>
            <a:r>
              <a:rPr lang="es-MX"/>
              <a:t> </a:t>
            </a:r>
            <a:r>
              <a:rPr lang="es-MX" err="1"/>
              <a:t>dataset</a:t>
            </a:r>
            <a:r>
              <a:rPr lang="es-MX"/>
              <a:t> </a:t>
            </a:r>
            <a:r>
              <a:rPr lang="es-MX" err="1"/>
              <a:t>had</a:t>
            </a:r>
            <a:r>
              <a:rPr lang="es-MX"/>
              <a:t> </a:t>
            </a:r>
            <a:r>
              <a:rPr lang="es-MX" b="1" err="1"/>
              <a:t>one</a:t>
            </a:r>
            <a:r>
              <a:rPr lang="es-MX" b="1"/>
              <a:t> </a:t>
            </a:r>
            <a:r>
              <a:rPr lang="es-MX" b="1" err="1"/>
              <a:t>row</a:t>
            </a:r>
            <a:r>
              <a:rPr lang="es-MX" b="1"/>
              <a:t> </a:t>
            </a:r>
            <a:r>
              <a:rPr lang="es-MX" b="1" err="1"/>
              <a:t>with</a:t>
            </a:r>
            <a:r>
              <a:rPr lang="es-MX" b="1"/>
              <a:t> 30 </a:t>
            </a:r>
            <a:r>
              <a:rPr lang="es-MX" b="1" err="1"/>
              <a:t>values</a:t>
            </a:r>
            <a:r>
              <a:rPr lang="es-MX"/>
              <a:t>. </a:t>
            </a:r>
            <a:r>
              <a:rPr lang="es-MX" err="1"/>
              <a:t>Changed</a:t>
            </a:r>
            <a:r>
              <a:rPr lang="es-MX"/>
              <a:t> </a:t>
            </a:r>
            <a:r>
              <a:rPr lang="es-MX" err="1"/>
              <a:t>to</a:t>
            </a:r>
            <a:r>
              <a:rPr lang="es-MX"/>
              <a:t> </a:t>
            </a:r>
            <a:r>
              <a:rPr lang="es-MX" b="1"/>
              <a:t>1 </a:t>
            </a:r>
            <a:r>
              <a:rPr lang="es-MX" b="1" err="1"/>
              <a:t>row</a:t>
            </a:r>
            <a:r>
              <a:rPr lang="es-MX" b="1"/>
              <a:t> per </a:t>
            </a:r>
            <a:r>
              <a:rPr lang="es-MX" b="1" err="1"/>
              <a:t>value</a:t>
            </a:r>
            <a:r>
              <a:rPr lang="es-MX"/>
              <a:t> (</a:t>
            </a:r>
            <a:r>
              <a:rPr lang="es-MX" err="1"/>
              <a:t>valid</a:t>
            </a:r>
            <a:r>
              <a:rPr lang="es-MX"/>
              <a:t> </a:t>
            </a:r>
            <a:r>
              <a:rPr lang="es-MX" err="1"/>
              <a:t>columns</a:t>
            </a:r>
            <a:r>
              <a:rPr lang="es-MX"/>
              <a:t> </a:t>
            </a:r>
            <a:r>
              <a:rPr lang="es-MX" err="1"/>
              <a:t>were</a:t>
            </a:r>
            <a:r>
              <a:rPr lang="es-MX"/>
              <a:t> </a:t>
            </a:r>
            <a:r>
              <a:rPr lang="es-MX" err="1"/>
              <a:t>treated</a:t>
            </a:r>
            <a:r>
              <a:rPr lang="es-MX"/>
              <a:t>)</a:t>
            </a:r>
          </a:p>
          <a:p>
            <a:pPr lvl="1"/>
            <a:r>
              <a:rPr lang="es-MX" b="1"/>
              <a:t>Representative magnitudes</a:t>
            </a:r>
          </a:p>
          <a:p>
            <a:pPr lvl="1"/>
            <a:r>
              <a:rPr lang="es-MX"/>
              <a:t>Date </a:t>
            </a:r>
            <a:r>
              <a:rPr lang="es-MX" err="1"/>
              <a:t>joined</a:t>
            </a:r>
            <a:r>
              <a:rPr lang="es-MX"/>
              <a:t> in </a:t>
            </a:r>
            <a:r>
              <a:rPr lang="es-MX" err="1"/>
              <a:t>one</a:t>
            </a:r>
            <a:r>
              <a:rPr lang="es-MX"/>
              <a:t> </a:t>
            </a:r>
            <a:r>
              <a:rPr lang="es-MX" err="1"/>
              <a:t>column</a:t>
            </a:r>
            <a:r>
              <a:rPr lang="es-MX"/>
              <a:t> </a:t>
            </a:r>
            <a:r>
              <a:rPr lang="es-MX" b="1"/>
              <a:t>(</a:t>
            </a:r>
            <a:r>
              <a:rPr lang="es-MX" b="1" err="1"/>
              <a:t>yyyy</a:t>
            </a:r>
            <a:r>
              <a:rPr lang="es-MX" b="1"/>
              <a:t>-mm-</a:t>
            </a:r>
            <a:r>
              <a:rPr lang="es-MX" b="1" err="1"/>
              <a:t>dd</a:t>
            </a:r>
            <a:r>
              <a:rPr lang="es-MX" b="1"/>
              <a:t>)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2BC950D-AEC9-A4FE-BC43-FF50E70F4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0350" y="1711379"/>
            <a:ext cx="1675667" cy="1254510"/>
          </a:xfrm>
          <a:prstGeom prst="rect">
            <a:avLst/>
          </a:prstGeom>
        </p:spPr>
      </p:pic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68C8E611-7691-4360-9C2E-FF1862DF7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93899"/>
              </p:ext>
            </p:extLst>
          </p:nvPr>
        </p:nvGraphicFramePr>
        <p:xfrm>
          <a:off x="1810382" y="4161924"/>
          <a:ext cx="7182254" cy="761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4501">
                  <a:extLst>
                    <a:ext uri="{9D8B030D-6E8A-4147-A177-3AD203B41FA5}">
                      <a16:colId xmlns:a16="http://schemas.microsoft.com/office/drawing/2014/main" val="3914628570"/>
                    </a:ext>
                  </a:extLst>
                </a:gridCol>
                <a:gridCol w="683083">
                  <a:extLst>
                    <a:ext uri="{9D8B030D-6E8A-4147-A177-3AD203B41FA5}">
                      <a16:colId xmlns:a16="http://schemas.microsoft.com/office/drawing/2014/main" val="3197337445"/>
                    </a:ext>
                  </a:extLst>
                </a:gridCol>
                <a:gridCol w="683082">
                  <a:extLst>
                    <a:ext uri="{9D8B030D-6E8A-4147-A177-3AD203B41FA5}">
                      <a16:colId xmlns:a16="http://schemas.microsoft.com/office/drawing/2014/main" val="43118359"/>
                    </a:ext>
                  </a:extLst>
                </a:gridCol>
                <a:gridCol w="627091">
                  <a:extLst>
                    <a:ext uri="{9D8B030D-6E8A-4147-A177-3AD203B41FA5}">
                      <a16:colId xmlns:a16="http://schemas.microsoft.com/office/drawing/2014/main" val="3664152877"/>
                    </a:ext>
                  </a:extLst>
                </a:gridCol>
                <a:gridCol w="660685">
                  <a:extLst>
                    <a:ext uri="{9D8B030D-6E8A-4147-A177-3AD203B41FA5}">
                      <a16:colId xmlns:a16="http://schemas.microsoft.com/office/drawing/2014/main" val="2537022454"/>
                    </a:ext>
                  </a:extLst>
                </a:gridCol>
                <a:gridCol w="739839">
                  <a:extLst>
                    <a:ext uri="{9D8B030D-6E8A-4147-A177-3AD203B41FA5}">
                      <a16:colId xmlns:a16="http://schemas.microsoft.com/office/drawing/2014/main" val="3673218100"/>
                    </a:ext>
                  </a:extLst>
                </a:gridCol>
                <a:gridCol w="687991">
                  <a:extLst>
                    <a:ext uri="{9D8B030D-6E8A-4147-A177-3AD203B41FA5}">
                      <a16:colId xmlns:a16="http://schemas.microsoft.com/office/drawing/2014/main" val="905483805"/>
                    </a:ext>
                  </a:extLst>
                </a:gridCol>
                <a:gridCol w="687991">
                  <a:extLst>
                    <a:ext uri="{9D8B030D-6E8A-4147-A177-3AD203B41FA5}">
                      <a16:colId xmlns:a16="http://schemas.microsoft.com/office/drawing/2014/main" val="4217264442"/>
                    </a:ext>
                  </a:extLst>
                </a:gridCol>
                <a:gridCol w="687991">
                  <a:extLst>
                    <a:ext uri="{9D8B030D-6E8A-4147-A177-3AD203B41FA5}">
                      <a16:colId xmlns:a16="http://schemas.microsoft.com/office/drawing/2014/main" val="2007731800"/>
                    </a:ext>
                  </a:extLst>
                </a:gridCol>
              </a:tblGrid>
              <a:tr h="426622">
                <a:tc>
                  <a:txBody>
                    <a:bodyPr/>
                    <a:lstStyle/>
                    <a:p>
                      <a:pPr algn="ctr"/>
                      <a:r>
                        <a:rPr lang="es-MX" sz="1600" err="1"/>
                        <a:t>Punto_muestreo</a:t>
                      </a:r>
                      <a:endParaRPr lang="es-MX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Año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D01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V01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D02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V02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D03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V03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4448656"/>
                  </a:ext>
                </a:extLst>
              </a:tr>
              <a:tr h="320321"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28079004_1_38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8723029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EDE813F0-9773-7939-461F-102839CA9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999814"/>
              </p:ext>
            </p:extLst>
          </p:nvPr>
        </p:nvGraphicFramePr>
        <p:xfrm>
          <a:off x="1810382" y="5101474"/>
          <a:ext cx="5984715" cy="79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879">
                  <a:extLst>
                    <a:ext uri="{9D8B030D-6E8A-4147-A177-3AD203B41FA5}">
                      <a16:colId xmlns:a16="http://schemas.microsoft.com/office/drawing/2014/main" val="414477258"/>
                    </a:ext>
                  </a:extLst>
                </a:gridCol>
                <a:gridCol w="2050330">
                  <a:extLst>
                    <a:ext uri="{9D8B030D-6E8A-4147-A177-3AD203B41FA5}">
                      <a16:colId xmlns:a16="http://schemas.microsoft.com/office/drawing/2014/main" val="3914628570"/>
                    </a:ext>
                  </a:extLst>
                </a:gridCol>
                <a:gridCol w="1485090">
                  <a:extLst>
                    <a:ext uri="{9D8B030D-6E8A-4147-A177-3AD203B41FA5}">
                      <a16:colId xmlns:a16="http://schemas.microsoft.com/office/drawing/2014/main" val="3197337445"/>
                    </a:ext>
                  </a:extLst>
                </a:gridCol>
                <a:gridCol w="1342416">
                  <a:extLst>
                    <a:ext uri="{9D8B030D-6E8A-4147-A177-3AD203B41FA5}">
                      <a16:colId xmlns:a16="http://schemas.microsoft.com/office/drawing/2014/main" val="905483805"/>
                    </a:ext>
                  </a:extLst>
                </a:gridCol>
              </a:tblGrid>
              <a:tr h="458352"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Magnitud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err="1"/>
                        <a:t>Punto_muestreo</a:t>
                      </a:r>
                      <a:endParaRPr lang="es-MX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ID_TIEMPO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MEDIDA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4448656"/>
                  </a:ext>
                </a:extLst>
              </a:tr>
              <a:tr h="330721"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SO2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28079004_1_38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2023-01-01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8723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299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4344B-116F-9053-0F8E-921AABE87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9E93C-F76E-6C16-FC5A-9CB80FF71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Data </a:t>
            </a:r>
            <a:r>
              <a:rPr lang="es-MX" err="1"/>
              <a:t>processing</a:t>
            </a:r>
            <a:endParaRPr lang="es-MX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EF19FB7-F687-21C2-5375-C247EF0CC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0350" y="1711379"/>
            <a:ext cx="1675667" cy="1254510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2E8A868-E14E-F698-03A7-BB25C536209A}"/>
              </a:ext>
            </a:extLst>
          </p:cNvPr>
          <p:cNvSpPr txBox="1">
            <a:spLocks/>
          </p:cNvSpPr>
          <p:nvPr/>
        </p:nvSpPr>
        <p:spPr>
          <a:xfrm>
            <a:off x="1371600" y="1711379"/>
            <a:ext cx="7182255" cy="1823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err="1"/>
              <a:t>The</a:t>
            </a:r>
            <a:r>
              <a:rPr lang="es-MX"/>
              <a:t> </a:t>
            </a:r>
            <a:r>
              <a:rPr lang="es-MX" err="1"/>
              <a:t>stations</a:t>
            </a:r>
            <a:r>
              <a:rPr lang="es-MX"/>
              <a:t> </a:t>
            </a:r>
            <a:r>
              <a:rPr lang="es-MX" err="1"/>
              <a:t>dataset</a:t>
            </a:r>
            <a:r>
              <a:rPr lang="es-MX"/>
              <a:t> </a:t>
            </a:r>
            <a:r>
              <a:rPr lang="es-MX" err="1"/>
              <a:t>had</a:t>
            </a:r>
            <a:r>
              <a:rPr lang="es-MX"/>
              <a:t> </a:t>
            </a:r>
            <a:r>
              <a:rPr lang="es-MX" b="1" err="1"/>
              <a:t>many</a:t>
            </a:r>
            <a:r>
              <a:rPr lang="es-MX" b="1"/>
              <a:t> </a:t>
            </a:r>
            <a:r>
              <a:rPr lang="es-MX" b="1" err="1"/>
              <a:t>redundant</a:t>
            </a:r>
            <a:r>
              <a:rPr lang="es-MX" b="1"/>
              <a:t> </a:t>
            </a:r>
            <a:r>
              <a:rPr lang="es-MX" b="1" err="1"/>
              <a:t>columns</a:t>
            </a:r>
            <a:endParaRPr lang="es-MX" b="1"/>
          </a:p>
          <a:p>
            <a:pPr lvl="1"/>
            <a:r>
              <a:rPr lang="es-MX" i="0" err="1"/>
              <a:t>Deleted</a:t>
            </a:r>
            <a:r>
              <a:rPr lang="es-MX" i="0"/>
              <a:t> “</a:t>
            </a:r>
            <a:r>
              <a:rPr lang="es-MX" i="0" err="1"/>
              <a:t>Via</a:t>
            </a:r>
            <a:r>
              <a:rPr lang="es-MX" i="0"/>
              <a:t>” and “Corto” </a:t>
            </a:r>
            <a:r>
              <a:rPr lang="es-MX" i="0" err="1"/>
              <a:t>columns</a:t>
            </a:r>
            <a:endParaRPr lang="es-MX" i="0"/>
          </a:p>
          <a:p>
            <a:pPr lvl="1"/>
            <a:r>
              <a:rPr lang="es-MX" b="1" i="0" err="1"/>
              <a:t>Coordinates</a:t>
            </a:r>
            <a:r>
              <a:rPr lang="es-MX" i="0"/>
              <a:t> </a:t>
            </a:r>
            <a:r>
              <a:rPr lang="es-MX" i="0" err="1"/>
              <a:t>to</a:t>
            </a:r>
            <a:r>
              <a:rPr lang="es-MX" i="0"/>
              <a:t> decimal </a:t>
            </a:r>
            <a:r>
              <a:rPr lang="es-MX" i="0" err="1"/>
              <a:t>number</a:t>
            </a:r>
            <a:endParaRPr lang="es-MX" i="0"/>
          </a:p>
          <a:p>
            <a:pPr lvl="1"/>
            <a:r>
              <a:rPr lang="es-MX" b="1" i="0" err="1"/>
              <a:t>Measure</a:t>
            </a:r>
            <a:r>
              <a:rPr lang="es-MX" b="1" i="0"/>
              <a:t> </a:t>
            </a:r>
            <a:r>
              <a:rPr lang="es-MX" b="1" i="0" err="1"/>
              <a:t>type</a:t>
            </a:r>
            <a:r>
              <a:rPr lang="es-MX" b="1" i="0"/>
              <a:t> </a:t>
            </a:r>
            <a:r>
              <a:rPr lang="es-MX" i="0" err="1"/>
              <a:t>to</a:t>
            </a:r>
            <a:r>
              <a:rPr lang="es-MX" i="0"/>
              <a:t> true </a:t>
            </a:r>
            <a:r>
              <a:rPr lang="es-MX" i="0" err="1"/>
              <a:t>or</a:t>
            </a:r>
            <a:r>
              <a:rPr lang="es-MX" i="0"/>
              <a:t> false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FB496C20-3B76-B2A5-6FAA-93586E424B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399922"/>
              </p:ext>
            </p:extLst>
          </p:nvPr>
        </p:nvGraphicFramePr>
        <p:xfrm>
          <a:off x="901521" y="3677420"/>
          <a:ext cx="11134835" cy="1397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351">
                  <a:extLst>
                    <a:ext uri="{9D8B030D-6E8A-4147-A177-3AD203B41FA5}">
                      <a16:colId xmlns:a16="http://schemas.microsoft.com/office/drawing/2014/main" val="2569274245"/>
                    </a:ext>
                  </a:extLst>
                </a:gridCol>
                <a:gridCol w="699213">
                  <a:extLst>
                    <a:ext uri="{9D8B030D-6E8A-4147-A177-3AD203B41FA5}">
                      <a16:colId xmlns:a16="http://schemas.microsoft.com/office/drawing/2014/main" val="4028352891"/>
                    </a:ext>
                  </a:extLst>
                </a:gridCol>
                <a:gridCol w="922258">
                  <a:extLst>
                    <a:ext uri="{9D8B030D-6E8A-4147-A177-3AD203B41FA5}">
                      <a16:colId xmlns:a16="http://schemas.microsoft.com/office/drawing/2014/main" val="1733693335"/>
                    </a:ext>
                  </a:extLst>
                </a:gridCol>
                <a:gridCol w="956842">
                  <a:extLst>
                    <a:ext uri="{9D8B030D-6E8A-4147-A177-3AD203B41FA5}">
                      <a16:colId xmlns:a16="http://schemas.microsoft.com/office/drawing/2014/main" val="608548771"/>
                    </a:ext>
                  </a:extLst>
                </a:gridCol>
                <a:gridCol w="942959">
                  <a:extLst>
                    <a:ext uri="{9D8B030D-6E8A-4147-A177-3AD203B41FA5}">
                      <a16:colId xmlns:a16="http://schemas.microsoft.com/office/drawing/2014/main" val="3914628570"/>
                    </a:ext>
                  </a:extLst>
                </a:gridCol>
                <a:gridCol w="737564">
                  <a:extLst>
                    <a:ext uri="{9D8B030D-6E8A-4147-A177-3AD203B41FA5}">
                      <a16:colId xmlns:a16="http://schemas.microsoft.com/office/drawing/2014/main" val="3197337445"/>
                    </a:ext>
                  </a:extLst>
                </a:gridCol>
                <a:gridCol w="569509">
                  <a:extLst>
                    <a:ext uri="{9D8B030D-6E8A-4147-A177-3AD203B41FA5}">
                      <a16:colId xmlns:a16="http://schemas.microsoft.com/office/drawing/2014/main" val="43118359"/>
                    </a:ext>
                  </a:extLst>
                </a:gridCol>
                <a:gridCol w="581715">
                  <a:extLst>
                    <a:ext uri="{9D8B030D-6E8A-4147-A177-3AD203B41FA5}">
                      <a16:colId xmlns:a16="http://schemas.microsoft.com/office/drawing/2014/main" val="3664152877"/>
                    </a:ext>
                  </a:extLst>
                </a:gridCol>
                <a:gridCol w="629055">
                  <a:extLst>
                    <a:ext uri="{9D8B030D-6E8A-4147-A177-3AD203B41FA5}">
                      <a16:colId xmlns:a16="http://schemas.microsoft.com/office/drawing/2014/main" val="2537022454"/>
                    </a:ext>
                  </a:extLst>
                </a:gridCol>
                <a:gridCol w="1057939">
                  <a:extLst>
                    <a:ext uri="{9D8B030D-6E8A-4147-A177-3AD203B41FA5}">
                      <a16:colId xmlns:a16="http://schemas.microsoft.com/office/drawing/2014/main" val="3673218100"/>
                    </a:ext>
                  </a:extLst>
                </a:gridCol>
                <a:gridCol w="1458715">
                  <a:extLst>
                    <a:ext uri="{9D8B030D-6E8A-4147-A177-3AD203B41FA5}">
                      <a16:colId xmlns:a16="http://schemas.microsoft.com/office/drawing/2014/main" val="905483805"/>
                    </a:ext>
                  </a:extLst>
                </a:gridCol>
                <a:gridCol w="1458715">
                  <a:extLst>
                    <a:ext uri="{9D8B030D-6E8A-4147-A177-3AD203B41FA5}">
                      <a16:colId xmlns:a16="http://schemas.microsoft.com/office/drawing/2014/main" val="1883548700"/>
                    </a:ext>
                  </a:extLst>
                </a:gridCol>
              </a:tblGrid>
              <a:tr h="57575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600"/>
                        <a:t>Codigo</a:t>
                      </a:r>
                      <a:endParaRPr lang="es-ES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Corto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Estacion</a:t>
                      </a:r>
                      <a:endParaRPr lang="es-MX" sz="16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Longitud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600"/>
                        <a:t>Latitud</a:t>
                      </a:r>
                      <a:endParaRPr lang="es-MX" sz="16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Altitud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NO2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SO2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PM10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err="1"/>
                        <a:t>Via_Clase</a:t>
                      </a:r>
                      <a:endParaRPr lang="es-MX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600"/>
                        <a:t>Via_PAR</a:t>
                      </a:r>
                      <a:endParaRPr lang="es-ES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600"/>
                        <a:t>Via_Nombre</a:t>
                      </a:r>
                      <a:endParaRPr lang="es-MX" sz="160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4448656"/>
                  </a:ext>
                </a:extLst>
              </a:tr>
              <a:tr h="818178"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28079004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600" b="0" i="0" u="none" strike="noStrike" noProof="0">
                          <a:latin typeface="Franklin Gothic Book"/>
                        </a:rPr>
                        <a:t>Plaza de España</a:t>
                      </a:r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600" b="0" i="0" u="none" strike="noStrike" noProof="0">
                          <a:latin typeface="Franklin Gothic Book"/>
                        </a:rPr>
                        <a:t>3°42'43.91"O </a:t>
                      </a:r>
                      <a:endParaRPr lang="es-MX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600" b="0" i="0" u="none" strike="noStrike" noProof="0">
                          <a:latin typeface="Franklin Gothic Book"/>
                        </a:rPr>
                        <a:t>40°25'25.98"N </a:t>
                      </a:r>
                      <a:endParaRPr lang="es-MX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600" b="0" i="0" u="none" strike="noStrike" noProof="0">
                          <a:latin typeface="Franklin Gothic Book"/>
                        </a:rPr>
                        <a:t>PLAZA</a:t>
                      </a:r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600" b="0" i="0" u="none" strike="noStrike" noProof="0">
                          <a:latin typeface="Franklin Gothic Book"/>
                        </a:rPr>
                        <a:t>ESPAÑA</a:t>
                      </a:r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8723029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CA51039E-FF08-9201-DAB4-59A83F5E3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653528"/>
              </p:ext>
            </p:extLst>
          </p:nvPr>
        </p:nvGraphicFramePr>
        <p:xfrm>
          <a:off x="901520" y="5146621"/>
          <a:ext cx="6673084" cy="1153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5966">
                  <a:extLst>
                    <a:ext uri="{9D8B030D-6E8A-4147-A177-3AD203B41FA5}">
                      <a16:colId xmlns:a16="http://schemas.microsoft.com/office/drawing/2014/main" val="2569274245"/>
                    </a:ext>
                  </a:extLst>
                </a:gridCol>
                <a:gridCol w="943344">
                  <a:extLst>
                    <a:ext uri="{9D8B030D-6E8A-4147-A177-3AD203B41FA5}">
                      <a16:colId xmlns:a16="http://schemas.microsoft.com/office/drawing/2014/main" val="1733693335"/>
                    </a:ext>
                  </a:extLst>
                </a:gridCol>
                <a:gridCol w="978718">
                  <a:extLst>
                    <a:ext uri="{9D8B030D-6E8A-4147-A177-3AD203B41FA5}">
                      <a16:colId xmlns:a16="http://schemas.microsoft.com/office/drawing/2014/main" val="608548771"/>
                    </a:ext>
                  </a:extLst>
                </a:gridCol>
                <a:gridCol w="964518">
                  <a:extLst>
                    <a:ext uri="{9D8B030D-6E8A-4147-A177-3AD203B41FA5}">
                      <a16:colId xmlns:a16="http://schemas.microsoft.com/office/drawing/2014/main" val="3914628570"/>
                    </a:ext>
                  </a:extLst>
                </a:gridCol>
                <a:gridCol w="754427">
                  <a:extLst>
                    <a:ext uri="{9D8B030D-6E8A-4147-A177-3AD203B41FA5}">
                      <a16:colId xmlns:a16="http://schemas.microsoft.com/office/drawing/2014/main" val="3197337445"/>
                    </a:ext>
                  </a:extLst>
                </a:gridCol>
                <a:gridCol w="582530">
                  <a:extLst>
                    <a:ext uri="{9D8B030D-6E8A-4147-A177-3AD203B41FA5}">
                      <a16:colId xmlns:a16="http://schemas.microsoft.com/office/drawing/2014/main" val="43118359"/>
                    </a:ext>
                  </a:extLst>
                </a:gridCol>
                <a:gridCol w="595015">
                  <a:extLst>
                    <a:ext uri="{9D8B030D-6E8A-4147-A177-3AD203B41FA5}">
                      <a16:colId xmlns:a16="http://schemas.microsoft.com/office/drawing/2014/main" val="3664152877"/>
                    </a:ext>
                  </a:extLst>
                </a:gridCol>
                <a:gridCol w="708566">
                  <a:extLst>
                    <a:ext uri="{9D8B030D-6E8A-4147-A177-3AD203B41FA5}">
                      <a16:colId xmlns:a16="http://schemas.microsoft.com/office/drawing/2014/main" val="25370224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600"/>
                        <a:t>Codigo</a:t>
                      </a:r>
                      <a:endParaRPr lang="es-ES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Estacion</a:t>
                      </a:r>
                      <a:endParaRPr lang="es-MX" sz="16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Longitud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600"/>
                        <a:t>Latitud</a:t>
                      </a:r>
                      <a:endParaRPr lang="es-MX" sz="16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Altitud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NO2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SO2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PM10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4448656"/>
                  </a:ext>
                </a:extLst>
              </a:tr>
              <a:tr h="818178"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28079004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600" b="0" i="0" u="none" strike="noStrike" noProof="0">
                          <a:latin typeface="Franklin Gothic Book"/>
                        </a:rPr>
                        <a:t>Plaza de España</a:t>
                      </a:r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600" b="0" i="0" u="none" strike="noStrike" noProof="0">
                          <a:latin typeface="Franklin Gothic Book"/>
                        </a:rPr>
                        <a:t>-3.71</a:t>
                      </a:r>
                      <a:endParaRPr lang="es-MX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600" b="0" i="0" u="none" strike="noStrike" noProof="0">
                          <a:latin typeface="Franklin Gothic Book"/>
                        </a:rPr>
                        <a:t>40.42</a:t>
                      </a:r>
                      <a:endParaRPr lang="es-MX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/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8723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562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0030-95FD-D51B-B80E-C39D0F10A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80DDC1-7637-3BD1-865B-8E6597DBF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RDF </a:t>
            </a:r>
            <a:r>
              <a:rPr lang="es-MX" err="1"/>
              <a:t>Generation</a:t>
            </a:r>
            <a:r>
              <a:rPr lang="es-MX"/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3C21E3-5679-FFD0-2451-9227D0858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85815"/>
            <a:ext cx="7928043" cy="3581400"/>
          </a:xfrm>
        </p:spPr>
        <p:txBody>
          <a:bodyPr/>
          <a:lstStyle/>
          <a:p>
            <a:r>
              <a:rPr lang="es-ES" err="1"/>
              <a:t>We</a:t>
            </a:r>
            <a:r>
              <a:rPr lang="es-ES"/>
              <a:t> </a:t>
            </a:r>
            <a:r>
              <a:rPr lang="es-ES" err="1"/>
              <a:t>build</a:t>
            </a:r>
            <a:r>
              <a:rPr lang="es-ES"/>
              <a:t> </a:t>
            </a:r>
            <a:r>
              <a:rPr lang="es-ES" err="1"/>
              <a:t>our</a:t>
            </a:r>
            <a:r>
              <a:rPr lang="es-ES"/>
              <a:t> </a:t>
            </a:r>
            <a:r>
              <a:rPr lang="es-ES" err="1"/>
              <a:t>mappings</a:t>
            </a:r>
            <a:r>
              <a:rPr lang="es-ES"/>
              <a:t> in </a:t>
            </a:r>
            <a:r>
              <a:rPr lang="es-ES" b="1"/>
              <a:t>YARRRML</a:t>
            </a:r>
          </a:p>
          <a:p>
            <a:r>
              <a:rPr lang="es-ES"/>
              <a:t>So </a:t>
            </a:r>
            <a:r>
              <a:rPr lang="es-ES" err="1"/>
              <a:t>many</a:t>
            </a:r>
            <a:r>
              <a:rPr lang="es-ES"/>
              <a:t> </a:t>
            </a:r>
            <a:r>
              <a:rPr lang="es-ES" err="1"/>
              <a:t>problems</a:t>
            </a:r>
            <a:r>
              <a:rPr lang="es-ES"/>
              <a:t> </a:t>
            </a:r>
            <a:r>
              <a:rPr lang="es-ES" err="1"/>
              <a:t>with</a:t>
            </a:r>
            <a:r>
              <a:rPr lang="es-ES"/>
              <a:t> </a:t>
            </a:r>
            <a:r>
              <a:rPr lang="es-ES" b="1" err="1"/>
              <a:t>Matey</a:t>
            </a:r>
            <a:r>
              <a:rPr lang="es-ES"/>
              <a:t>. </a:t>
            </a:r>
            <a:r>
              <a:rPr lang="es-ES" err="1"/>
              <a:t>Changed</a:t>
            </a:r>
            <a:r>
              <a:rPr lang="es-ES"/>
              <a:t> to </a:t>
            </a:r>
            <a:r>
              <a:rPr lang="es-ES" b="1" err="1"/>
              <a:t>Morph</a:t>
            </a:r>
            <a:endParaRPr lang="es-ES" b="1"/>
          </a:p>
          <a:p>
            <a:r>
              <a:rPr lang="es-ES"/>
              <a:t>The </a:t>
            </a:r>
            <a:r>
              <a:rPr lang="es-ES" err="1"/>
              <a:t>ontology</a:t>
            </a:r>
            <a:r>
              <a:rPr lang="es-ES"/>
              <a:t> </a:t>
            </a:r>
            <a:r>
              <a:rPr lang="es-ES" err="1"/>
              <a:t>generation</a:t>
            </a:r>
            <a:r>
              <a:rPr lang="es-ES"/>
              <a:t> </a:t>
            </a:r>
            <a:r>
              <a:rPr lang="es-ES" err="1"/>
              <a:t>process</a:t>
            </a:r>
            <a:r>
              <a:rPr lang="es-ES"/>
              <a:t> has </a:t>
            </a:r>
            <a:r>
              <a:rPr lang="es-ES" err="1"/>
              <a:t>been</a:t>
            </a:r>
            <a:r>
              <a:rPr lang="es-ES"/>
              <a:t> </a:t>
            </a:r>
            <a:r>
              <a:rPr lang="es-ES" err="1"/>
              <a:t>automated</a:t>
            </a:r>
            <a:r>
              <a:rPr lang="es-ES"/>
              <a:t> </a:t>
            </a:r>
            <a:r>
              <a:rPr lang="es-ES" err="1"/>
              <a:t>with</a:t>
            </a:r>
            <a:r>
              <a:rPr lang="es-ES"/>
              <a:t> a </a:t>
            </a:r>
            <a:r>
              <a:rPr lang="es-ES" b="1"/>
              <a:t>Python script</a:t>
            </a:r>
            <a:r>
              <a:rPr lang="es-ES"/>
              <a:t> (</a:t>
            </a:r>
            <a:r>
              <a:rPr lang="es-ES" err="1"/>
              <a:t>cleaning</a:t>
            </a:r>
            <a:r>
              <a:rPr lang="es-ES"/>
              <a:t>, </a:t>
            </a:r>
            <a:r>
              <a:rPr lang="es-ES" err="1"/>
              <a:t>mapping</a:t>
            </a:r>
            <a:r>
              <a:rPr lang="es-ES"/>
              <a:t> and </a:t>
            </a:r>
            <a:r>
              <a:rPr lang="es-ES" err="1"/>
              <a:t>serializing</a:t>
            </a:r>
            <a:r>
              <a:rPr lang="es-ES"/>
              <a:t>)</a:t>
            </a:r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48F86F35-5DD2-3F33-E84A-4C80EA43A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898" y="4233238"/>
            <a:ext cx="3958132" cy="1485900"/>
          </a:xfrm>
          <a:prstGeom prst="rect">
            <a:avLst/>
          </a:prstGeom>
        </p:spPr>
      </p:pic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E65DC874-71AA-232E-C31C-F4347039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368" y="3903222"/>
            <a:ext cx="1927203" cy="192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39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0030-95FD-D51B-B80E-C39D0F10A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80DDC1-7637-3BD1-865B-8E6597DBF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Data </a:t>
            </a:r>
            <a:r>
              <a:rPr lang="es-MX" err="1"/>
              <a:t>Linking</a:t>
            </a:r>
            <a:r>
              <a:rPr lang="es-MX"/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3C21E3-5679-FFD0-2451-9227D0858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85815"/>
            <a:ext cx="7019365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s-ES" err="1"/>
              <a:t>Reconciliation</a:t>
            </a:r>
            <a:r>
              <a:rPr lang="es-ES"/>
              <a:t> </a:t>
            </a:r>
            <a:r>
              <a:rPr lang="es-ES" err="1"/>
              <a:t>against</a:t>
            </a:r>
            <a:r>
              <a:rPr lang="es-ES"/>
              <a:t> </a:t>
            </a:r>
            <a:r>
              <a:rPr lang="es-ES" err="1"/>
              <a:t>WikiData</a:t>
            </a:r>
            <a:r>
              <a:rPr lang="es-ES"/>
              <a:t> </a:t>
            </a:r>
            <a:r>
              <a:rPr lang="es-ES" err="1"/>
              <a:t>was</a:t>
            </a:r>
            <a:r>
              <a:rPr lang="es-ES"/>
              <a:t> </a:t>
            </a:r>
            <a:r>
              <a:rPr lang="es-ES" err="1"/>
              <a:t>made</a:t>
            </a:r>
            <a:r>
              <a:rPr lang="es-ES"/>
              <a:t> using </a:t>
            </a:r>
            <a:r>
              <a:rPr lang="es-ES" err="1"/>
              <a:t>OpenRefine</a:t>
            </a:r>
            <a:r>
              <a:rPr lang="es-ES"/>
              <a:t> </a:t>
            </a:r>
            <a:r>
              <a:rPr lang="es-ES" err="1"/>
              <a:t>tool</a:t>
            </a:r>
            <a:endParaRPr lang="es-ES" b="1" err="1"/>
          </a:p>
          <a:p>
            <a:pPr marL="383540" indent="-383540"/>
            <a:r>
              <a:rPr lang="es-ES" err="1"/>
              <a:t>Two</a:t>
            </a:r>
            <a:r>
              <a:rPr lang="es-ES"/>
              <a:t> </a:t>
            </a:r>
            <a:r>
              <a:rPr lang="es-ES" err="1"/>
              <a:t>categories</a:t>
            </a:r>
            <a:r>
              <a:rPr lang="es-ES"/>
              <a:t> </a:t>
            </a:r>
            <a:r>
              <a:rPr lang="es-ES" err="1"/>
              <a:t>selected</a:t>
            </a:r>
            <a:r>
              <a:rPr lang="es-ES"/>
              <a:t>: 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s-ES" i="0" err="1"/>
              <a:t>Type</a:t>
            </a:r>
            <a:r>
              <a:rPr lang="es-ES" i="0"/>
              <a:t> </a:t>
            </a:r>
            <a:r>
              <a:rPr lang="es-ES" i="0" err="1"/>
              <a:t>of</a:t>
            </a:r>
            <a:r>
              <a:rPr lang="es-ES" i="0"/>
              <a:t> </a:t>
            </a:r>
            <a:r>
              <a:rPr lang="es-ES" i="0" err="1"/>
              <a:t>chemical</a:t>
            </a:r>
            <a:r>
              <a:rPr lang="es-ES" i="0"/>
              <a:t> </a:t>
            </a:r>
            <a:r>
              <a:rPr lang="es-ES" i="0" err="1"/>
              <a:t>entity</a:t>
            </a:r>
            <a:endParaRPr lang="es-ES" i="0"/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s-ES" i="0"/>
              <a:t>Streets (</a:t>
            </a:r>
            <a:r>
              <a:rPr lang="es-ES" i="0" err="1"/>
              <a:t>only</a:t>
            </a:r>
            <a:r>
              <a:rPr lang="es-ES" i="0"/>
              <a:t> a </a:t>
            </a:r>
            <a:r>
              <a:rPr lang="es-ES" i="0" err="1"/>
              <a:t>few</a:t>
            </a:r>
            <a:r>
              <a:rPr lang="es-ES" i="0"/>
              <a:t> </a:t>
            </a:r>
            <a:r>
              <a:rPr lang="es-ES" i="0" err="1"/>
              <a:t>of</a:t>
            </a:r>
            <a:r>
              <a:rPr lang="es-ES" i="0"/>
              <a:t> </a:t>
            </a:r>
            <a:r>
              <a:rPr lang="es-ES" i="0" err="1"/>
              <a:t>them</a:t>
            </a:r>
            <a:r>
              <a:rPr lang="es-ES" i="0"/>
              <a:t> </a:t>
            </a:r>
            <a:r>
              <a:rPr lang="es-ES" i="0" err="1"/>
              <a:t>were</a:t>
            </a:r>
            <a:r>
              <a:rPr lang="es-ES" i="0"/>
              <a:t> </a:t>
            </a:r>
            <a:r>
              <a:rPr lang="es-ES" i="0" err="1"/>
              <a:t>available</a:t>
            </a:r>
            <a:r>
              <a:rPr lang="es-ES" i="0"/>
              <a:t>)</a:t>
            </a:r>
            <a:endParaRPr lang="es-ES"/>
          </a:p>
          <a:p>
            <a:pPr marL="383540" indent="-383540"/>
            <a:endParaRPr lang="es-E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5A7E91D-D7EF-21C1-704D-3128EEA8B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5199" y="204454"/>
            <a:ext cx="1984737" cy="1485899"/>
          </a:xfrm>
          <a:prstGeom prst="rect">
            <a:avLst/>
          </a:prstGeom>
        </p:spPr>
      </p:pic>
      <p:pic>
        <p:nvPicPr>
          <p:cNvPr id="8" name="Imagen 7" descr="Archivo:Wikidata-logo-en.svg - Wikipedia, la enciclopedia libre">
            <a:extLst>
              <a:ext uri="{FF2B5EF4-FFF2-40B4-BE49-F238E27FC236}">
                <a16:creationId xmlns:a16="http://schemas.microsoft.com/office/drawing/2014/main" id="{FAD3A1EB-5601-65D5-B523-367EA540B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621" y="207824"/>
            <a:ext cx="2131453" cy="1479107"/>
          </a:xfrm>
          <a:prstGeom prst="rect">
            <a:avLst/>
          </a:prstGeom>
        </p:spPr>
      </p:pic>
      <p:pic>
        <p:nvPicPr>
          <p:cNvPr id="4" name="Imagen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60EFCA64-67D0-DCFF-7AE9-029B4358B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617" y="4101732"/>
            <a:ext cx="5268266" cy="1945334"/>
          </a:xfrm>
          <a:prstGeom prst="rect">
            <a:avLst/>
          </a:prstGeom>
        </p:spPr>
      </p:pic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975CDC26-10EF-80C8-0D4E-40E76C0C6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8985" y="3356790"/>
            <a:ext cx="2971027" cy="1184446"/>
          </a:xfrm>
          <a:prstGeom prst="rect">
            <a:avLst/>
          </a:pr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10EC420-533E-78F7-B699-25C5B69BB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1148" y="4740618"/>
            <a:ext cx="37433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30548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Recorte</Template>
  <Application>Microsoft Office PowerPoint</Application>
  <PresentationFormat>Panorámica</PresentationFormat>
  <Slides>11</Slides>
  <Notes>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Recorte</vt:lpstr>
      <vt:lpstr>Open Data and Knowledge Graphs</vt:lpstr>
      <vt:lpstr>Objetive</vt:lpstr>
      <vt:lpstr>Data set</vt:lpstr>
      <vt:lpstr>Data set</vt:lpstr>
      <vt:lpstr>Ontology</vt:lpstr>
      <vt:lpstr>Data processing</vt:lpstr>
      <vt:lpstr>Data processing</vt:lpstr>
      <vt:lpstr>RDF Generation </vt:lpstr>
      <vt:lpstr>Data Linking </vt:lpstr>
      <vt:lpstr>Linked Data Publishing</vt:lpstr>
      <vt:lpstr>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Orihuela Brindis Rafael</dc:creator>
  <cp:revision>2</cp:revision>
  <dcterms:created xsi:type="dcterms:W3CDTF">2024-11-07T20:00:45Z</dcterms:created>
  <dcterms:modified xsi:type="dcterms:W3CDTF">2024-11-08T07:48:39Z</dcterms:modified>
</cp:coreProperties>
</file>